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8" r:id="rId31"/>
    <p:sldId id="289" r:id="rId32"/>
    <p:sldId id="290" r:id="rId33"/>
    <p:sldId id="291" r:id="rId34"/>
    <p:sldId id="293" r:id="rId35"/>
    <p:sldId id="294" r:id="rId36"/>
    <p:sldId id="292" r:id="rId37"/>
    <p:sldId id="295" r:id="rId38"/>
    <p:sldId id="296" r:id="rId39"/>
    <p:sldId id="299" r:id="rId40"/>
    <p:sldId id="300" r:id="rId4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50" d="100"/>
          <a:sy n="50" d="100"/>
        </p:scale>
        <p:origin x="1603" y="7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7411-A83F-42E9-AE88-EF386931129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DCBE6-7C79-4E45-94CB-3C2272C84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646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7411-A83F-42E9-AE88-EF386931129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DCBE6-7C79-4E45-94CB-3C2272C84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202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7411-A83F-42E9-AE88-EF386931129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DCBE6-7C79-4E45-94CB-3C2272C84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263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7411-A83F-42E9-AE88-EF386931129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DCBE6-7C79-4E45-94CB-3C2272C84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57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7411-A83F-42E9-AE88-EF386931129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DCBE6-7C79-4E45-94CB-3C2272C84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185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7411-A83F-42E9-AE88-EF386931129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DCBE6-7C79-4E45-94CB-3C2272C84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08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7411-A83F-42E9-AE88-EF386931129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DCBE6-7C79-4E45-94CB-3C2272C84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623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7411-A83F-42E9-AE88-EF386931129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DCBE6-7C79-4E45-94CB-3C2272C84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530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7411-A83F-42E9-AE88-EF386931129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DCBE6-7C79-4E45-94CB-3C2272C84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324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7411-A83F-42E9-AE88-EF386931129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DCBE6-7C79-4E45-94CB-3C2272C84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778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17411-A83F-42E9-AE88-EF386931129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DCBE6-7C79-4E45-94CB-3C2272C84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395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17411-A83F-42E9-AE88-EF386931129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DCBE6-7C79-4E45-94CB-3C2272C84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43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02921"/>
            <a:ext cx="9144000" cy="838200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Лекция 12. Стрессы и эмоциональное выгорание в организации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907" y="2199992"/>
            <a:ext cx="8727541" cy="444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470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2400"/>
            <a:ext cx="10515600" cy="6553200"/>
          </a:xfrm>
        </p:spPr>
        <p:txBody>
          <a:bodyPr>
            <a:normAutofit fontScale="92500" lnSpcReduction="10000"/>
          </a:bodyPr>
          <a:lstStyle/>
          <a:p>
            <a:pPr hangingPunct="0"/>
            <a:r>
              <a:rPr lang="ru-RU" b="1" i="1" u="sng" dirty="0"/>
              <a:t>Наш собственный гнев или досада делает нам более вреда, чем то, что заставляет нас гневаться.</a:t>
            </a:r>
            <a:endParaRPr lang="ru-RU" dirty="0"/>
          </a:p>
          <a:p>
            <a:pPr marL="0" indent="0" algn="r" hangingPunct="0">
              <a:buNone/>
            </a:pPr>
            <a:r>
              <a:rPr lang="ru-RU" b="1" i="1" u="sng" dirty="0"/>
              <a:t>Джон </a:t>
            </a:r>
            <a:r>
              <a:rPr lang="ru-RU" b="1" i="1" u="sng" dirty="0" err="1"/>
              <a:t>Леббок</a:t>
            </a:r>
            <a:r>
              <a:rPr lang="ru-RU" b="1" i="1" u="sng" dirty="0"/>
              <a:t>, английский естествоиспытатель</a:t>
            </a:r>
            <a:endParaRPr lang="ru-RU" dirty="0"/>
          </a:p>
          <a:p>
            <a:pPr hangingPunct="0"/>
            <a:r>
              <a:rPr lang="ru-RU" b="1" dirty="0"/>
              <a:t>Оказывает ли стресс на вас положительное воздействие или </a:t>
            </a:r>
            <a:r>
              <a:rPr lang="ru-RU" b="1" dirty="0" smtClean="0"/>
              <a:t>вредит? </a:t>
            </a:r>
            <a:endParaRPr lang="ru-RU" b="1" dirty="0" smtClean="0"/>
          </a:p>
          <a:p>
            <a:pPr hangingPunct="0"/>
            <a:r>
              <a:rPr lang="ru-RU" b="1" dirty="0" smtClean="0"/>
              <a:t>Немецкие </a:t>
            </a:r>
            <a:r>
              <a:rPr lang="ru-RU" b="1" dirty="0"/>
              <a:t>специалисты Ф.Т. Готвальд и В. </a:t>
            </a:r>
            <a:r>
              <a:rPr lang="ru-RU" b="1" dirty="0" err="1"/>
              <a:t>Ховальд</a:t>
            </a:r>
            <a:r>
              <a:rPr lang="ru-RU" b="1" dirty="0"/>
              <a:t> </a:t>
            </a:r>
            <a:r>
              <a:rPr lang="ru-RU" b="1" dirty="0" smtClean="0"/>
              <a:t>отмечают - </a:t>
            </a:r>
            <a:r>
              <a:rPr lang="ru-RU" b="1" i="1" dirty="0" smtClean="0"/>
              <a:t>чем </a:t>
            </a:r>
            <a:r>
              <a:rPr lang="ru-RU" b="1" i="1" dirty="0"/>
              <a:t>продолжительнее </a:t>
            </a:r>
            <a:r>
              <a:rPr lang="ru-RU" b="1" i="1" dirty="0" smtClean="0"/>
              <a:t> </a:t>
            </a:r>
            <a:r>
              <a:rPr lang="ru-RU" b="1" i="1" dirty="0"/>
              <a:t>интенсивней воздействует раздражитель и </a:t>
            </a:r>
            <a:r>
              <a:rPr lang="ru-RU" b="1" i="1" dirty="0" smtClean="0"/>
              <a:t>чем </a:t>
            </a:r>
            <a:r>
              <a:rPr lang="ru-RU" b="1" i="1" dirty="0"/>
              <a:t>разнообразней и необычней сами нагрузки, тем сильнее реакции, вызываемые ими. </a:t>
            </a:r>
            <a:endParaRPr lang="ru-RU" b="1" i="1" dirty="0" smtClean="0"/>
          </a:p>
          <a:p>
            <a:pPr hangingPunct="0"/>
            <a:r>
              <a:rPr lang="ru-RU" b="1" dirty="0" smtClean="0"/>
              <a:t>Если </a:t>
            </a:r>
            <a:r>
              <a:rPr lang="ru-RU" b="1" dirty="0"/>
              <a:t>у вас — руководителя уже в течение недель существуют трудности в общении с одним из своих подчиненных (продолжительность) и данный конфликт вас самих сильно тревожит (интенсивность), если вы впервые переживаете такую конфликтную ситуацию (новизна) и, возможно, она распространяется еще на других сотрудников (множественность), то доза получаемого стресса оказывается максимальной</a:t>
            </a:r>
            <a:r>
              <a:rPr lang="ru-RU" b="1" dirty="0" smtClean="0"/>
              <a:t>.</a:t>
            </a:r>
          </a:p>
          <a:p>
            <a:pPr hangingPunct="0"/>
            <a:r>
              <a:rPr lang="ru-RU" b="1" dirty="0" smtClean="0"/>
              <a:t> </a:t>
            </a:r>
            <a:r>
              <a:rPr lang="ru-RU" b="1" dirty="0"/>
              <a:t>Таким образом, является ли сам стресс вредным для вашего здоровья или нет, определяется </a:t>
            </a:r>
            <a:r>
              <a:rPr lang="ru-RU" b="1" i="1" dirty="0"/>
              <a:t>длительностью, интенсивностью, новизной, множественностью стрессовой ситуации</a:t>
            </a:r>
            <a:r>
              <a:rPr lang="ru-RU" i="1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4452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4812"/>
            <a:ext cx="10515600" cy="5362151"/>
          </a:xfrm>
        </p:spPr>
        <p:txBody>
          <a:bodyPr/>
          <a:lstStyle/>
          <a:p>
            <a:r>
              <a:rPr lang="ru-RU" b="1" dirty="0"/>
              <a:t>Когда вы слишком много работаете и сильно нагружены, само по себе это не вредит вам до тех пор, пока работа доставляет вам радость и вам сопутствует успех. </a:t>
            </a:r>
            <a:endParaRPr lang="ru-RU" b="1" dirty="0" smtClean="0"/>
          </a:p>
          <a:p>
            <a:r>
              <a:rPr lang="ru-RU" b="1" dirty="0" smtClean="0"/>
              <a:t>Но </a:t>
            </a:r>
            <a:r>
              <a:rPr lang="ru-RU" b="1" dirty="0"/>
              <a:t>если к напряжению сил добавляются еще разочарование и неудачи, то существенно повышается риск заболеваний.</a:t>
            </a:r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3488" y="3585173"/>
            <a:ext cx="7541537" cy="294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994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43620"/>
            <a:ext cx="10515600" cy="6201624"/>
          </a:xfrm>
        </p:spPr>
        <p:txBody>
          <a:bodyPr>
            <a:normAutofit lnSpcReduction="10000"/>
          </a:bodyPr>
          <a:lstStyle/>
          <a:p>
            <a:pPr hangingPunct="0"/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Факторы, вызывающие стресс (или стрессоры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hangingPunct="0"/>
            <a:r>
              <a:rPr lang="ru-RU" b="1" dirty="0" smtClean="0"/>
              <a:t>Под </a:t>
            </a:r>
            <a:r>
              <a:rPr lang="ru-RU" b="1" i="1" dirty="0"/>
              <a:t>стрессором </a:t>
            </a:r>
            <a:r>
              <a:rPr lang="ru-RU" b="1" dirty="0"/>
              <a:t>(синоним — «стресс-фактор», «стресс-ситуация») обычно понимается чрезвычайный или патологический раздражитель; значительное по силе и продолжительности экстремальное воздействие, вызывающее стресс.</a:t>
            </a:r>
          </a:p>
          <a:p>
            <a:pPr hangingPunct="0"/>
            <a:r>
              <a:rPr lang="ru-RU" b="1" dirty="0"/>
              <a:t>В самом общем виде обычно различают следующие виды стрессоров:</a:t>
            </a:r>
          </a:p>
          <a:p>
            <a:pPr hangingPunct="0"/>
            <a:r>
              <a:rPr lang="ru-RU" b="1" dirty="0"/>
              <a:t>*</a:t>
            </a:r>
            <a:r>
              <a:rPr lang="ru-RU" b="1" u="sng" dirty="0"/>
              <a:t> </a:t>
            </a:r>
            <a:r>
              <a:rPr lang="ru-RU" b="1" i="1" u="sng" dirty="0"/>
              <a:t>физиологические </a:t>
            </a:r>
            <a:r>
              <a:rPr lang="ru-RU" b="1" dirty="0"/>
              <a:t>(чрезмерные боль, шум, загрязненный воздух, неблагоприятное питание, воздействие экстремальных температур, прием ряда лекарственных препаратов и др.);</a:t>
            </a:r>
          </a:p>
          <a:p>
            <a:pPr hangingPunct="0"/>
            <a:r>
              <a:rPr lang="ru-RU" b="1" dirty="0"/>
              <a:t>* </a:t>
            </a:r>
            <a:r>
              <a:rPr lang="ru-RU" b="1" i="1" u="sng" dirty="0"/>
              <a:t>психологические</a:t>
            </a:r>
            <a:r>
              <a:rPr lang="ru-RU" b="1" i="1" dirty="0"/>
              <a:t> </a:t>
            </a:r>
            <a:r>
              <a:rPr lang="ru-RU" b="1" dirty="0"/>
              <a:t>(информационная перегрузка, нереалистические ожидания и притязания, критические события в жизни, соревнование, угроза социальному статусу, самооценке, ближайшему окружению и др.).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3891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4812"/>
            <a:ext cx="10515600" cy="5362151"/>
          </a:xfrm>
        </p:spPr>
        <p:txBody>
          <a:bodyPr/>
          <a:lstStyle/>
          <a:p>
            <a:pPr hangingPunct="0"/>
            <a:r>
              <a:rPr lang="ru-RU" b="1" dirty="0"/>
              <a:t>По мнению Д. Фонтана, для анализа стрессоров профессионального стресса и стресса руководителей следует ориентироваться на несколько иную классификацию. </a:t>
            </a:r>
            <a:endParaRPr lang="ru-RU" b="1" dirty="0" smtClean="0"/>
          </a:p>
          <a:p>
            <a:pPr hangingPunct="0"/>
            <a:r>
              <a:rPr lang="ru-RU" b="1" dirty="0" smtClean="0"/>
              <a:t>С </a:t>
            </a:r>
            <a:r>
              <a:rPr lang="ru-RU" b="1" dirty="0"/>
              <a:t>этой точки зрения можно выделить две большие группы стрессоров:</a:t>
            </a:r>
          </a:p>
          <a:p>
            <a:pPr hangingPunct="0"/>
            <a:r>
              <a:rPr lang="ru-RU" b="1" dirty="0"/>
              <a:t>* </a:t>
            </a:r>
            <a:r>
              <a:rPr lang="ru-RU" b="1" i="1" u="sng" dirty="0"/>
              <a:t>стрессоры служебной деятельности;</a:t>
            </a:r>
            <a:endParaRPr lang="ru-RU" b="1" u="sng" dirty="0"/>
          </a:p>
          <a:p>
            <a:pPr hangingPunct="0"/>
            <a:r>
              <a:rPr lang="ru-RU" b="1" i="1" u="sng" dirty="0"/>
              <a:t>* стрессоры внеслужебной деятельности.</a:t>
            </a:r>
            <a:endParaRPr lang="ru-RU" b="1" u="sng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066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79834"/>
            <a:ext cx="10515600" cy="6219730"/>
          </a:xfrm>
        </p:spPr>
        <p:txBody>
          <a:bodyPr>
            <a:normAutofit fontScale="92500" lnSpcReduction="20000"/>
          </a:bodyPr>
          <a:lstStyle/>
          <a:p>
            <a:pPr hangingPunct="0"/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бщие стрессоры:</a:t>
            </a:r>
          </a:p>
          <a:p>
            <a:pPr hangingPunct="0"/>
            <a:r>
              <a:rPr lang="ru-RU" b="1" u="sng" dirty="0" smtClean="0"/>
              <a:t>1</a:t>
            </a:r>
            <a:r>
              <a:rPr lang="ru-RU" b="1" u="sng" dirty="0"/>
              <a:t>. </a:t>
            </a:r>
            <a:r>
              <a:rPr lang="ru-RU" b="1" u="sng" dirty="0" smtClean="0"/>
              <a:t>Плохая организация служебной </a:t>
            </a:r>
            <a:r>
              <a:rPr lang="ru-RU" b="1" u="sng" dirty="0"/>
              <a:t>деятельности (задержки, безответственность, неритмичность), то есть отсутствует системы в работе. </a:t>
            </a:r>
            <a:endParaRPr lang="ru-RU" b="1" u="sng" dirty="0" smtClean="0"/>
          </a:p>
          <a:p>
            <a:pPr hangingPunct="0"/>
            <a:r>
              <a:rPr lang="ru-RU" b="1" dirty="0" smtClean="0"/>
              <a:t>Организацию </a:t>
            </a:r>
            <a:r>
              <a:rPr lang="ru-RU" b="1" dirty="0"/>
              <a:t>время от времени лихорадит</a:t>
            </a:r>
            <a:r>
              <a:rPr lang="ru-RU" b="1" dirty="0" smtClean="0"/>
              <a:t>.</a:t>
            </a:r>
          </a:p>
          <a:p>
            <a:pPr hangingPunct="0"/>
            <a:r>
              <a:rPr lang="ru-RU" b="1" dirty="0" smtClean="0"/>
              <a:t> </a:t>
            </a:r>
            <a:r>
              <a:rPr lang="ru-RU" b="1" dirty="0"/>
              <a:t>Она </a:t>
            </a:r>
            <a:r>
              <a:rPr lang="ru-RU" b="1" dirty="0" smtClean="0"/>
              <a:t>работает </a:t>
            </a:r>
            <a:r>
              <a:rPr lang="ru-RU" b="1" dirty="0"/>
              <a:t>в режиме пожарной команды. </a:t>
            </a:r>
            <a:endParaRPr lang="ru-RU" b="1" dirty="0" smtClean="0"/>
          </a:p>
          <a:p>
            <a:pPr hangingPunct="0"/>
            <a:r>
              <a:rPr lang="ru-RU" b="1" dirty="0" smtClean="0"/>
              <a:t>Руководитель</a:t>
            </a:r>
            <a:r>
              <a:rPr lang="ru-RU" b="1" dirty="0"/>
              <a:t>, в свою очередь, действует в вертикальной структуре, выстроенной по иерархическому принципу, и неритмичность, бессистемность в работе вышестоящего руководителя тут же сказывается на деятельности нижестоящих руководителей.</a:t>
            </a:r>
          </a:p>
          <a:p>
            <a:pPr hangingPunct="0"/>
            <a:r>
              <a:rPr lang="ru-RU" b="1" u="sng" dirty="0"/>
              <a:t>2. Недостаток сотрудников, заставляющий выполнять, кроме своих обязанностей, еще и обязанности других. </a:t>
            </a:r>
            <a:endParaRPr lang="ru-RU" b="1" u="sng" dirty="0" smtClean="0"/>
          </a:p>
          <a:p>
            <a:pPr hangingPunct="0"/>
            <a:r>
              <a:rPr lang="ru-RU" b="1" dirty="0" smtClean="0"/>
              <a:t>Это </a:t>
            </a:r>
            <a:r>
              <a:rPr lang="ru-RU" b="1" dirty="0"/>
              <a:t>уменьшает количество времени, необходимого для выполнения непосредственных обязанностей. </a:t>
            </a:r>
            <a:endParaRPr lang="ru-RU" b="1" dirty="0" smtClean="0"/>
          </a:p>
          <a:p>
            <a:pPr hangingPunct="0"/>
            <a:r>
              <a:rPr lang="ru-RU" b="1" dirty="0" smtClean="0"/>
              <a:t>В </a:t>
            </a:r>
            <a:r>
              <a:rPr lang="ru-RU" b="1" dirty="0"/>
              <a:t>этих условиях либо работа выполняется некачественно, так как ее объем резко увеличен, либо она выполняется с высоким качеством, но это качество дается слишком высокой ценой — путем чрезвычайного напряжения сил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2016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681457"/>
          </a:xfrm>
        </p:spPr>
        <p:txBody>
          <a:bodyPr>
            <a:normAutofit fontScale="77500" lnSpcReduction="20000"/>
          </a:bodyPr>
          <a:lstStyle/>
          <a:p>
            <a:pPr hangingPunct="0"/>
            <a:r>
              <a:rPr lang="ru-RU" b="1" u="sng" dirty="0"/>
              <a:t>3. Режим рабочего времени </a:t>
            </a:r>
            <a:r>
              <a:rPr lang="ru-RU" b="1" dirty="0"/>
              <a:t>(работа в сверхурочные и неудобные часы). Человеческий организм имеет естественные, циклические ритмы в течение суток, недели, года. </a:t>
            </a:r>
            <a:endParaRPr lang="ru-RU" b="1" dirty="0" smtClean="0"/>
          </a:p>
          <a:p>
            <a:pPr hangingPunct="0"/>
            <a:r>
              <a:rPr lang="ru-RU" b="1" dirty="0" smtClean="0"/>
              <a:t>Сюда </a:t>
            </a:r>
            <a:r>
              <a:rPr lang="ru-RU" b="1" dirty="0"/>
              <a:t>входят периоды сна и активной деятельности. Когда работа заставляет нарушать естественный ритм, то накапливается стресс.</a:t>
            </a:r>
          </a:p>
          <a:p>
            <a:pPr hangingPunct="0"/>
            <a:r>
              <a:rPr lang="ru-RU" b="1" u="sng" dirty="0"/>
              <a:t>4. Работа руководителя требует сверхурочного времени</a:t>
            </a:r>
            <a:r>
              <a:rPr lang="ru-RU" b="1" u="sng" dirty="0" smtClean="0"/>
              <a:t>.</a:t>
            </a:r>
          </a:p>
          <a:p>
            <a:pPr hangingPunct="0"/>
            <a:r>
              <a:rPr lang="ru-RU" b="1" dirty="0" smtClean="0"/>
              <a:t>Ее </a:t>
            </a:r>
            <a:r>
              <a:rPr lang="ru-RU" b="1" dirty="0"/>
              <a:t>сложно втиснуть в строгие рамки распорядка служебного времени. Кроме этого, деятельность любого руководителя сопряжена с решением внезапных кризисных проблем.</a:t>
            </a:r>
          </a:p>
          <a:p>
            <a:pPr hangingPunct="0"/>
            <a:r>
              <a:rPr lang="ru-RU" b="1" u="sng" dirty="0"/>
              <a:t>5. Статусные проблемы </a:t>
            </a:r>
            <a:r>
              <a:rPr lang="ru-RU" b="1" dirty="0"/>
              <a:t>(низкий статус, небольшая зарплата, недостаточные перспективы служебного продвижения). </a:t>
            </a:r>
            <a:endParaRPr lang="ru-RU" b="1" dirty="0" smtClean="0"/>
          </a:p>
          <a:p>
            <a:pPr hangingPunct="0"/>
            <a:r>
              <a:rPr lang="ru-RU" b="1" dirty="0" smtClean="0"/>
              <a:t>Для </a:t>
            </a:r>
            <a:r>
              <a:rPr lang="ru-RU" b="1" dirty="0"/>
              <a:t>большинства руководителей-профессионалов работа становится частью их личности. </a:t>
            </a:r>
            <a:endParaRPr lang="ru-RU" b="1" dirty="0" smtClean="0"/>
          </a:p>
          <a:p>
            <a:pPr hangingPunct="0"/>
            <a:r>
              <a:rPr lang="ru-RU" b="1" dirty="0" smtClean="0"/>
              <a:t>Однако </a:t>
            </a:r>
            <a:r>
              <a:rPr lang="ru-RU" b="1" dirty="0"/>
              <a:t>при всей ее значимости, в условиях, когда общество и государство оценивают ее невысоко, когда другие склонны рассматривать то, что делает руководитель, как нечто, не имеющее особого значения или же как дело, с которым может справиться кто угодно, нелегко сохранить чувство достоинства, собственной значимости.</a:t>
            </a:r>
          </a:p>
          <a:p>
            <a:pPr hangingPunct="0"/>
            <a:r>
              <a:rPr lang="ru-RU" b="1" dirty="0"/>
              <a:t>Возможность служебного продвижения способствует осознанию как ценности собственного профессионализма, так и уверенности в долговременных перспективах. </a:t>
            </a:r>
            <a:endParaRPr lang="ru-RU" b="1" dirty="0" smtClean="0"/>
          </a:p>
          <a:p>
            <a:pPr hangingPunct="0"/>
            <a:r>
              <a:rPr lang="ru-RU" b="1" dirty="0" smtClean="0"/>
              <a:t>Без </a:t>
            </a:r>
            <a:r>
              <a:rPr lang="ru-RU" b="1" dirty="0"/>
              <a:t>этого у руководителя возникает острое ощущение, что время уходит, оставляя его в состоянии застоя, а иногда и безнадежности.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7110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71192"/>
            <a:ext cx="10515600" cy="6210677"/>
          </a:xfrm>
        </p:spPr>
        <p:txBody>
          <a:bodyPr>
            <a:normAutofit fontScale="85000" lnSpcReduction="20000"/>
          </a:bodyPr>
          <a:lstStyle/>
          <a:p>
            <a:pPr hangingPunct="0"/>
            <a:r>
              <a:rPr lang="ru-RU" b="1" u="sng" dirty="0"/>
              <a:t>6.  Заорганизованность, формализм и заседательская суета (ненужные ритуалы и процедуры). </a:t>
            </a:r>
            <a:r>
              <a:rPr lang="ru-RU" b="1" dirty="0"/>
              <a:t>Наиболее явными проявлениями этого стрессора являются ненужное «бумаготворчество» и бесконечные совещания. </a:t>
            </a:r>
            <a:endParaRPr lang="ru-RU" b="1" dirty="0" smtClean="0"/>
          </a:p>
          <a:p>
            <a:pPr hangingPunct="0"/>
            <a:r>
              <a:rPr lang="ru-RU" b="1" dirty="0" smtClean="0"/>
              <a:t>Эти </a:t>
            </a:r>
            <a:r>
              <a:rPr lang="ru-RU" b="1" dirty="0"/>
              <a:t>факторы вызывают стресс сами по себе, так как у руководителя возникает ощущение, что они тратят на написание несущественных, ненужных отчетов и на представление всевозможных данных не меньше времени, чем на саму работу.</a:t>
            </a:r>
          </a:p>
          <a:p>
            <a:pPr hangingPunct="0"/>
            <a:r>
              <a:rPr lang="ru-RU" b="1" dirty="0"/>
              <a:t>Вероятность возникновения стресса усиливается в результате осознания руководителем того плохо скрываемого факта, что требования постоянных отчетов и проведение длительных совещаний есть не что иное, как попытка вышестоящих руководителей оправдать собственную занятость, поднять свой статус и значимость, укрепить собственное положение.</a:t>
            </a:r>
          </a:p>
          <a:p>
            <a:pPr hangingPunct="0"/>
            <a:r>
              <a:rPr lang="ru-RU" b="1" u="sng" dirty="0"/>
              <a:t>7.  Неопределенность и непредсказуемое развитие событий в организации. </a:t>
            </a:r>
            <a:endParaRPr lang="ru-RU" b="1" u="sng" dirty="0" smtClean="0"/>
          </a:p>
          <a:p>
            <a:pPr hangingPunct="0"/>
            <a:r>
              <a:rPr lang="ru-RU" b="1" dirty="0" smtClean="0"/>
              <a:t>Неопределенность </a:t>
            </a:r>
            <a:r>
              <a:rPr lang="ru-RU" b="1" dirty="0"/>
              <a:t>вырывает руководителя из привычной среды, в которой он хорошо ориентируется и стабильно ощущает себя. </a:t>
            </a:r>
            <a:endParaRPr lang="ru-RU" b="1" dirty="0" smtClean="0"/>
          </a:p>
          <a:p>
            <a:pPr hangingPunct="0"/>
            <a:r>
              <a:rPr lang="ru-RU" b="1" dirty="0" smtClean="0"/>
              <a:t>В </a:t>
            </a:r>
            <a:r>
              <a:rPr lang="ru-RU" b="1" dirty="0"/>
              <a:t>организации неопределенность может принимать форму частых перемен в местной политике без объяснимой необходимости</a:t>
            </a:r>
            <a:r>
              <a:rPr lang="ru-RU" b="1" dirty="0" smtClean="0"/>
              <a:t>.</a:t>
            </a:r>
          </a:p>
          <a:p>
            <a:pPr hangingPunct="0"/>
            <a:r>
              <a:rPr lang="ru-RU" b="1" dirty="0" smtClean="0"/>
              <a:t> </a:t>
            </a:r>
            <a:r>
              <a:rPr lang="ru-RU" b="1" dirty="0"/>
              <a:t>В результате руководитель никогда точно не знает, что происходит и что будет происходить.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3347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58844"/>
            <a:ext cx="10515600" cy="5018119"/>
          </a:xfrm>
        </p:spPr>
        <p:txBody>
          <a:bodyPr/>
          <a:lstStyle/>
          <a:p>
            <a:r>
              <a:rPr lang="ru-RU" b="1" dirty="0"/>
              <a:t>При помощи чего вышестоящие руководители создают неопределенность? </a:t>
            </a:r>
            <a:endParaRPr lang="ru-RU" b="1" dirty="0" smtClean="0"/>
          </a:p>
          <a:p>
            <a:r>
              <a:rPr lang="ru-RU" b="1" dirty="0" smtClean="0"/>
              <a:t>Чаще </a:t>
            </a:r>
            <a:r>
              <a:rPr lang="ru-RU" b="1" dirty="0"/>
              <a:t>всего при помощи внезапных изменений целей и задач деятельности, обязанностей, частых передвижений сотрудников как по горизонтали, так и по вертикали. </a:t>
            </a:r>
            <a:endParaRPr lang="ru-RU" b="1" dirty="0" smtClean="0"/>
          </a:p>
          <a:p>
            <a:r>
              <a:rPr lang="ru-RU" b="1" dirty="0" smtClean="0"/>
              <a:t>Все </a:t>
            </a:r>
            <a:r>
              <a:rPr lang="ru-RU" b="1" dirty="0"/>
              <a:t>это разрушает определенность и понятность ситуации, предсказуемость, чувство безопасности, ввергает руководителя в стресс.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8569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24689"/>
            <a:ext cx="10515600" cy="5552274"/>
          </a:xfrm>
        </p:spPr>
        <p:txBody>
          <a:bodyPr>
            <a:normAutofit fontScale="77500" lnSpcReduction="20000"/>
          </a:bodyPr>
          <a:lstStyle/>
          <a:p>
            <a:pPr hangingPunct="0"/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специфическим стрессорам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деятельности руководителя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относятся</a:t>
            </a:r>
            <a:r>
              <a:rPr lang="ru-RU" b="1" u="sng" dirty="0" smtClean="0"/>
              <a:t>:</a:t>
            </a:r>
            <a:endParaRPr lang="ru-RU" b="1" u="sng" dirty="0"/>
          </a:p>
          <a:p>
            <a:pPr hangingPunct="0"/>
            <a:r>
              <a:rPr lang="ru-RU" b="1" dirty="0"/>
              <a:t>1. </a:t>
            </a:r>
            <a:r>
              <a:rPr lang="ru-RU" b="1" u="sng" dirty="0"/>
              <a:t>Нечеткие ролевые </a:t>
            </a:r>
            <a:r>
              <a:rPr lang="ru-RU" b="1" u="sng" dirty="0" smtClean="0"/>
              <a:t>обязанности., </a:t>
            </a:r>
            <a:r>
              <a:rPr lang="ru-RU" b="1" dirty="0" smtClean="0"/>
              <a:t>когда руководитель </a:t>
            </a:r>
            <a:r>
              <a:rPr lang="ru-RU" b="1" dirty="0"/>
              <a:t>не имеет четких служебных инструкций по поводу того, что он должен делать и где границы его ответственности. </a:t>
            </a:r>
            <a:endParaRPr lang="ru-RU" b="1" dirty="0" smtClean="0"/>
          </a:p>
          <a:p>
            <a:pPr hangingPunct="0"/>
            <a:r>
              <a:rPr lang="ru-RU" b="1" dirty="0" smtClean="0"/>
              <a:t>Нечеткий </a:t>
            </a:r>
            <a:r>
              <a:rPr lang="ru-RU" b="1" dirty="0"/>
              <a:t>перечень функциональных обязанностей ставит руководителя в очень уязвимую позицию: если он ничего не делает, ему говорят, что он должен действовать; если же он проявляет инициативу, его обвиняют в превышении полномочий и в том, что он борется за свое особое место в организации.</a:t>
            </a:r>
          </a:p>
          <a:p>
            <a:pPr hangingPunct="0"/>
            <a:r>
              <a:rPr lang="ru-RU" b="1" dirty="0"/>
              <a:t>2.  </a:t>
            </a:r>
            <a:r>
              <a:rPr lang="ru-RU" b="1" u="sng" dirty="0"/>
              <a:t>Ролевой конфликт, </a:t>
            </a:r>
            <a:r>
              <a:rPr lang="ru-RU" b="1" dirty="0"/>
              <a:t>возникающий в условиях, когда два аспекта деятельности руководителя оказываются несовместимыми. </a:t>
            </a:r>
            <a:endParaRPr lang="ru-RU" b="1" dirty="0" smtClean="0"/>
          </a:p>
          <a:p>
            <a:pPr hangingPunct="0"/>
            <a:r>
              <a:rPr lang="ru-RU" b="1" dirty="0" smtClean="0"/>
              <a:t>В </a:t>
            </a:r>
            <a:r>
              <a:rPr lang="ru-RU" b="1" dirty="0"/>
              <a:t>работе руководителя такого рода стрессор может возникнуть в условиях лояльности к интересам организации, требованиям вышестоящих руководителей и такого же отношения К подчиненным. </a:t>
            </a:r>
            <a:endParaRPr lang="ru-RU" b="1" dirty="0" smtClean="0"/>
          </a:p>
          <a:p>
            <a:pPr hangingPunct="0"/>
            <a:r>
              <a:rPr lang="ru-RU" b="1" dirty="0" smtClean="0"/>
              <a:t>Нередко </a:t>
            </a:r>
            <a:r>
              <a:rPr lang="ru-RU" b="1" dirty="0"/>
              <a:t>ролевой конфликт приводит к психологической путанице: что бы руководитель ни сделал, он по крайней мере хотя бы по одному из критериев оказывается не прав. </a:t>
            </a:r>
            <a:endParaRPr lang="ru-RU" b="1" dirty="0" smtClean="0"/>
          </a:p>
          <a:p>
            <a:pPr hangingPunct="0"/>
            <a:r>
              <a:rPr lang="ru-RU" b="1" dirty="0" smtClean="0"/>
              <a:t>Это </a:t>
            </a:r>
            <a:r>
              <a:rPr lang="ru-RU" b="1" dirty="0"/>
              <a:t>вызывает внутренний конфликт, страх перед разоблачением и осуждением со стороны руководства. </a:t>
            </a:r>
            <a:endParaRPr lang="ru-RU" b="1" dirty="0" smtClean="0"/>
          </a:p>
          <a:p>
            <a:pPr hangingPunct="0"/>
            <a:r>
              <a:rPr lang="ru-RU" b="1" dirty="0" smtClean="0"/>
              <a:t>И </a:t>
            </a:r>
            <a:r>
              <a:rPr lang="ru-RU" b="1" dirty="0"/>
              <a:t>как итог — ощущение собственной неадекватности и низкая самооценка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14953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60903"/>
            <a:ext cx="10515600" cy="6301212"/>
          </a:xfrm>
        </p:spPr>
        <p:txBody>
          <a:bodyPr>
            <a:normAutofit fontScale="62500" lnSpcReduction="20000"/>
          </a:bodyPr>
          <a:lstStyle/>
          <a:p>
            <a:pPr hangingPunct="0"/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Нереалистично высокие притязания, стремление к совершенству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hangingPunct="0"/>
            <a:r>
              <a:rPr lang="ru-RU" b="1" dirty="0" smtClean="0"/>
              <a:t> </a:t>
            </a:r>
            <a:r>
              <a:rPr lang="ru-RU" b="1" dirty="0"/>
              <a:t>Руководитель может постоянно ждать от себя слишком многого, заставляя себя трудиться в полную силу, тем не менее оставаться недовольным результатами. </a:t>
            </a:r>
            <a:endParaRPr lang="ru-RU" b="1" dirty="0" smtClean="0"/>
          </a:p>
          <a:p>
            <a:pPr hangingPunct="0"/>
            <a:r>
              <a:rPr lang="ru-RU" b="1" dirty="0" smtClean="0"/>
              <a:t>В </a:t>
            </a:r>
            <a:r>
              <a:rPr lang="ru-RU" b="1" dirty="0"/>
              <a:t>силу этого он лишен возможности расслабиться и ощутить, что работа сделана им хорошо. </a:t>
            </a:r>
            <a:endParaRPr lang="ru-RU" b="1" dirty="0" smtClean="0"/>
          </a:p>
          <a:p>
            <a:pPr hangingPunct="0"/>
            <a:r>
              <a:rPr lang="ru-RU" b="1" dirty="0" smtClean="0"/>
              <a:t>Эти </a:t>
            </a:r>
            <a:r>
              <a:rPr lang="ru-RU" b="1" dirty="0"/>
              <a:t>нереалистические притязания отличает ряд особенностей:</a:t>
            </a:r>
          </a:p>
          <a:p>
            <a:pPr hangingPunct="0"/>
            <a:r>
              <a:rPr lang="ru-RU" b="1" dirty="0"/>
              <a:t>* долженствование: во главе угла стоит категорический императив типа: «Я в любом случае должен»;</a:t>
            </a:r>
          </a:p>
          <a:p>
            <a:pPr hangingPunct="0"/>
            <a:r>
              <a:rPr lang="ru-RU" b="1" dirty="0"/>
              <a:t>*  глобальная отрицательная самооценка и самоуничижение типа: «Если я потерпел поражение, значит, я неудачник»;</a:t>
            </a:r>
          </a:p>
          <a:p>
            <a:pPr hangingPunct="0"/>
            <a:r>
              <a:rPr lang="ru-RU" b="1" dirty="0"/>
              <a:t>* низкий порог фрустрации, выражающийся в том, что руководитель не видит возможности преодолеть возникшие трудности (фразы и установки типа: «Я этого не перенесу», «Я такое не выдержу»);</a:t>
            </a:r>
          </a:p>
          <a:p>
            <a:pPr hangingPunct="0"/>
            <a:r>
              <a:rPr lang="ru-RU" b="1" dirty="0"/>
              <a:t>* катастрофичность (фразы и установки типа: «Если это не заладится, то все, считай, пропало»);</a:t>
            </a:r>
          </a:p>
          <a:p>
            <a:pPr hangingPunct="0"/>
            <a:r>
              <a:rPr lang="ru-RU" b="1" dirty="0"/>
              <a:t>* неправомерные обобщения (фразы и установки типа: «Если у меня даже это не получилось, то вообще ничего не получится в дальнейшем»).</a:t>
            </a:r>
          </a:p>
          <a:p>
            <a:pPr hangingPunct="0"/>
            <a:r>
              <a:rPr lang="ru-RU" b="1" dirty="0"/>
              <a:t>За нереалистичной оценкой перспектив неотступно следуют отрицательные, тягостные чувства и сама неудача. </a:t>
            </a:r>
            <a:endParaRPr lang="ru-RU" b="1" dirty="0" smtClean="0"/>
          </a:p>
          <a:p>
            <a:pPr hangingPunct="0"/>
            <a:r>
              <a:rPr lang="ru-RU" b="1" dirty="0" smtClean="0"/>
              <a:t>Например</a:t>
            </a:r>
            <a:r>
              <a:rPr lang="ru-RU" b="1" dirty="0"/>
              <a:t>, если руководителю предстоит выступать на совещании, а он перед его началом думает: «Меня сегодня разделают в пух и прах», то он заранее и неизбежно оказывается в ситуации, когда будет чувствовать себя скованным, неуверенным, испытывающим огромное давление. </a:t>
            </a:r>
            <a:endParaRPr lang="ru-RU" b="1" dirty="0" smtClean="0"/>
          </a:p>
          <a:p>
            <a:pPr hangingPunct="0"/>
            <a:r>
              <a:rPr lang="ru-RU" b="1" dirty="0" smtClean="0"/>
              <a:t>И </a:t>
            </a:r>
            <a:r>
              <a:rPr lang="ru-RU" b="1" dirty="0"/>
              <a:t>если все на совещании закончится для руководителя относительно хорошо, то его тревоги не исчезнут. Ведь он ожидал провала, а этого не произошло, значит, здесь что-то не так и успокаиваться рано. Так что не сама ситуация, как таковая, доводит руководителя до стресса, а исключительно то, как он ее оценивает и примеряет к себе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1469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ВОПРОСЫ: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48966"/>
            <a:ext cx="10515600" cy="4827997"/>
          </a:xfrm>
        </p:spPr>
        <p:txBody>
          <a:bodyPr/>
          <a:lstStyle/>
          <a:p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/>
              <a:t>Понятие стресса.</a:t>
            </a:r>
            <a:endParaRPr lang="ru-RU" b="1" dirty="0"/>
          </a:p>
          <a:p>
            <a:r>
              <a:rPr lang="ru-RU" b="1" dirty="0" smtClean="0"/>
              <a:t>Факторы</a:t>
            </a:r>
            <a:r>
              <a:rPr lang="ru-RU" b="1" dirty="0"/>
              <a:t>, вызывающие стресс (или стрессоры</a:t>
            </a:r>
            <a:r>
              <a:rPr lang="ru-RU" b="1" dirty="0" smtClean="0"/>
              <a:t>).</a:t>
            </a:r>
          </a:p>
          <a:p>
            <a:r>
              <a:rPr lang="ru-RU" b="1" dirty="0"/>
              <a:t>Общие </a:t>
            </a:r>
            <a:r>
              <a:rPr lang="ru-RU" b="1" dirty="0" smtClean="0"/>
              <a:t>стрессоры в организации.</a:t>
            </a:r>
          </a:p>
          <a:p>
            <a:r>
              <a:rPr lang="ru-RU" b="1" dirty="0" smtClean="0"/>
              <a:t>Специфические стрессоры </a:t>
            </a:r>
            <a:r>
              <a:rPr lang="ru-RU" b="1" dirty="0"/>
              <a:t>в деятельности </a:t>
            </a:r>
            <a:r>
              <a:rPr lang="ru-RU" b="1" dirty="0" smtClean="0"/>
              <a:t>руководителя.</a:t>
            </a:r>
          </a:p>
          <a:p>
            <a:r>
              <a:rPr lang="ru-RU" b="1" dirty="0" smtClean="0"/>
              <a:t>Внеслужебные </a:t>
            </a:r>
            <a:r>
              <a:rPr lang="ru-RU" b="1" dirty="0"/>
              <a:t>стрессоры</a:t>
            </a:r>
            <a:r>
              <a:rPr lang="ru-RU" b="1" dirty="0" smtClean="0"/>
              <a:t>.</a:t>
            </a:r>
          </a:p>
          <a:p>
            <a:r>
              <a:rPr lang="ru-RU" b="1" dirty="0"/>
              <a:t>Профилактика </a:t>
            </a:r>
            <a:r>
              <a:rPr lang="ru-RU" b="1" dirty="0" smtClean="0"/>
              <a:t>стрессов.</a:t>
            </a:r>
          </a:p>
          <a:p>
            <a:r>
              <a:rPr lang="ru-RU" b="1" dirty="0" smtClean="0"/>
              <a:t>Синдром </a:t>
            </a:r>
            <a:r>
              <a:rPr lang="ru-RU" b="1" dirty="0"/>
              <a:t>эмоционального </a:t>
            </a:r>
            <a:r>
              <a:rPr lang="ru-RU" b="1" dirty="0" smtClean="0"/>
              <a:t>выгорания.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2247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9588"/>
            <a:ext cx="10515600" cy="6409854"/>
          </a:xfrm>
        </p:spPr>
        <p:txBody>
          <a:bodyPr>
            <a:normAutofit fontScale="85000" lnSpcReduction="10000"/>
          </a:bodyPr>
          <a:lstStyle/>
          <a:p>
            <a:pPr hangingPunct="0"/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 Особенности взаимодействия с вышестоящими руководителями, игнорирование ими мнения руководителя. </a:t>
            </a:r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hangingPunct="0"/>
            <a:r>
              <a:rPr lang="ru-RU" b="1" dirty="0" smtClean="0"/>
              <a:t>Вышестоящие </a:t>
            </a:r>
            <a:r>
              <a:rPr lang="ru-RU" b="1" dirty="0"/>
              <a:t>руководители способны вызвать стресс потому, что они могут повлиять на жизнь и деятельность руководителя материально и морально (больший или меньший оклад, возможности продвижения по служебной лестнице и др.). </a:t>
            </a:r>
            <a:r>
              <a:rPr lang="ru-RU" b="1" dirty="0" smtClean="0"/>
              <a:t>Они </a:t>
            </a:r>
            <a:r>
              <a:rPr lang="ru-RU" b="1" dirty="0"/>
              <a:t>могут оказывать руководителю доверие или нет, быть мелочно придирчивыми, постоянно вмешиваться в то, что делает руководитель, быть постоянно скупы на похвалу и щедры на критику. </a:t>
            </a:r>
            <a:endParaRPr lang="ru-RU" b="1" dirty="0" smtClean="0"/>
          </a:p>
          <a:p>
            <a:pPr hangingPunct="0"/>
            <a:r>
              <a:rPr lang="ru-RU" b="1" dirty="0" smtClean="0"/>
              <a:t>В </a:t>
            </a:r>
            <a:r>
              <a:rPr lang="ru-RU" b="1" dirty="0"/>
              <a:t>результате у руководителя возникает чувство, что его недооценивают, притупляется удовлетворение от работы и в конечном счете — стресс.</a:t>
            </a:r>
          </a:p>
          <a:p>
            <a:pPr hangingPunct="0"/>
            <a:r>
              <a:rPr lang="ru-RU" b="1" dirty="0"/>
              <a:t>Руководитель предпочитает сознавать, что имеет некоторую власть и способен влиять на события, что его личные предпочтения и идеи по повышению качества служебной деятельности получат призвание. Однако когда предложения и мнения руководителя, да и он сам, игнорируются, это вызывает высокий уровень разочарования и напряженности. </a:t>
            </a:r>
            <a:endParaRPr lang="ru-RU" b="1" dirty="0" smtClean="0"/>
          </a:p>
          <a:p>
            <a:pPr hangingPunct="0"/>
            <a:r>
              <a:rPr lang="ru-RU" b="1" dirty="0" smtClean="0"/>
              <a:t>Особенно </a:t>
            </a:r>
            <a:r>
              <a:rPr lang="ru-RU" b="1" dirty="0" err="1"/>
              <a:t>стрессогенно</a:t>
            </a:r>
            <a:r>
              <a:rPr lang="ru-RU" b="1" dirty="0"/>
              <a:t> воздействие этого фактора в условиях, когда никто, кроме руководителя, лучше не знает существующей системы и ее недостатков.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91272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6337"/>
            <a:ext cx="10515600" cy="6491334"/>
          </a:xfrm>
        </p:spPr>
        <p:txBody>
          <a:bodyPr>
            <a:normAutofit fontScale="92500" lnSpcReduction="10000"/>
          </a:bodyPr>
          <a:lstStyle/>
          <a:p>
            <a:pPr hangingPunct="0"/>
            <a:r>
              <a:rPr lang="ru-RU" b="1" u="sng" dirty="0"/>
              <a:t>5.</a:t>
            </a:r>
            <a:r>
              <a:rPr lang="ru-RU" u="sng" dirty="0"/>
              <a:t> </a:t>
            </a:r>
            <a:r>
              <a:rPr lang="ru-RU" b="1" u="sng" dirty="0"/>
              <a:t>Особенности взаимодействия с коллегами по горизонтали. </a:t>
            </a:r>
            <a:endParaRPr lang="ru-RU" b="1" u="sng" dirty="0" smtClean="0"/>
          </a:p>
          <a:p>
            <a:pPr hangingPunct="0"/>
            <a:r>
              <a:rPr lang="ru-RU" b="1" dirty="0" smtClean="0"/>
              <a:t>Во-первых</a:t>
            </a:r>
            <a:r>
              <a:rPr lang="ru-RU" b="1" dirty="0"/>
              <a:t>, руководитель зачастую связан лишь отношениями по вертикали, в ущерб горизонтальному взаимодействию. В этих условиях он ограничен в возможности обсудить профессиональные проблемы, получить не только одобрение, поддержку, но и замечания, оценку, то есть то, что мы называем обратной связью, успокоить себя сознанием того, что коллеги переживают те же трудности, что и руководитель. </a:t>
            </a:r>
            <a:r>
              <a:rPr lang="ru-RU" b="1" dirty="0" smtClean="0"/>
              <a:t>Это </a:t>
            </a:r>
            <a:r>
              <a:rPr lang="ru-RU" b="1" dirty="0"/>
              <a:t>ведет к интенсификации его деятельности и к стрессу.</a:t>
            </a:r>
          </a:p>
          <a:p>
            <a:pPr hangingPunct="0"/>
            <a:r>
              <a:rPr lang="ru-RU" b="1" dirty="0"/>
              <a:t>Во-вторых, неадекватный стиль вышестоящего руководства, не удовлетворяющий потребности сотрудников, зачастую создает вакуум власти. Его с неизбежностью начинают заполнять борьба за власть между сотрудниками, давление на руководство, склоки, разброд и шатания как по горизонтали, так и по вертикали.</a:t>
            </a:r>
          </a:p>
          <a:p>
            <a:pPr hangingPunct="0"/>
            <a:r>
              <a:rPr lang="ru-RU" b="1" dirty="0"/>
              <a:t>Наконец, в-третьих, неизбежная борьба за статус, за особое место в организации, защита территориальных притязаний или привилегий ведет к разнообразным формам выяснения отношений между коллегами по горизонтали.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8202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9298"/>
            <a:ext cx="10515600" cy="6074875"/>
          </a:xfrm>
        </p:spPr>
        <p:txBody>
          <a:bodyPr>
            <a:normAutofit fontScale="92500" lnSpcReduction="10000"/>
          </a:bodyPr>
          <a:lstStyle/>
          <a:p>
            <a:pPr hangingPunct="0"/>
            <a:r>
              <a:rPr lang="ru-RU" b="1" u="sng" dirty="0"/>
              <a:t>6. Особенности взаимодействия с клиентами и подчиненными. </a:t>
            </a:r>
            <a:r>
              <a:rPr lang="ru-RU" b="1" dirty="0"/>
              <a:t>Трудные клиенты или подчиненные могут вызвать стресс, когда стычки с ними либо абсолютно </a:t>
            </a:r>
            <a:r>
              <a:rPr lang="ru-RU" b="1" dirty="0" err="1"/>
              <a:t>неожиданны</a:t>
            </a:r>
            <a:r>
              <a:rPr lang="ru-RU" b="1" dirty="0"/>
              <a:t>, либо несправедливы и неправомочны. </a:t>
            </a:r>
            <a:endParaRPr lang="ru-RU" b="1" dirty="0" smtClean="0"/>
          </a:p>
          <a:p>
            <a:pPr hangingPunct="0"/>
            <a:r>
              <a:rPr lang="ru-RU" b="1" dirty="0" smtClean="0"/>
              <a:t>Стремление </a:t>
            </a:r>
            <a:r>
              <a:rPr lang="ru-RU" b="1" dirty="0"/>
              <a:t>оставаться «вежливым и корректным» нисколько не облегчает ситуацию. </a:t>
            </a:r>
            <a:endParaRPr lang="ru-RU" b="1" dirty="0" smtClean="0"/>
          </a:p>
          <a:p>
            <a:pPr hangingPunct="0"/>
            <a:r>
              <a:rPr lang="ru-RU" b="1" dirty="0" smtClean="0"/>
              <a:t>С </a:t>
            </a:r>
            <a:r>
              <a:rPr lang="ru-RU" b="1" dirty="0"/>
              <a:t>другой стороны, в случае потери контроля над собой руководитель чувствует себя еще хуже, воспринимая этот конфликт как свидетельство своего непрофессионализма.</a:t>
            </a:r>
          </a:p>
          <a:p>
            <a:pPr hangingPunct="0"/>
            <a:r>
              <a:rPr lang="ru-RU" b="1" dirty="0"/>
              <a:t>Несколько слов о влиянии эмоционального фактора. Здесь трудно избежать двух крайностей. С одной стороны, руководитель не может, как по волшебству, отказаться от чувств приязни и неприязни, симпатии и антипатии и даже любви и ненависти</a:t>
            </a:r>
            <a:r>
              <a:rPr lang="ru-RU" b="1" dirty="0" smtClean="0"/>
              <a:t>.</a:t>
            </a:r>
          </a:p>
          <a:p>
            <a:pPr hangingPunct="0"/>
            <a:r>
              <a:rPr lang="ru-RU" b="1" dirty="0" smtClean="0"/>
              <a:t> </a:t>
            </a:r>
            <a:r>
              <a:rPr lang="ru-RU" b="1" dirty="0"/>
              <a:t>В функции руководителя входит принятие решений, влияющих на судьбы других. Решения эти окрашены в различные чувства, каким бы беспристрастным не пытался выглядеть руководитель.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4243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5802"/>
            <a:ext cx="10515600" cy="6482281"/>
          </a:xfrm>
        </p:spPr>
        <p:txBody>
          <a:bodyPr>
            <a:normAutofit fontScale="85000" lnSpcReduction="20000"/>
          </a:bodyPr>
          <a:lstStyle/>
          <a:p>
            <a:r>
              <a:rPr lang="ru-RU" b="1" u="sng" dirty="0"/>
              <a:t>7. Особенности управленческого труда. </a:t>
            </a:r>
            <a:endParaRPr lang="ru-RU" b="1" u="sng" dirty="0" smtClean="0"/>
          </a:p>
          <a:p>
            <a:r>
              <a:rPr lang="ru-RU" b="1" dirty="0" smtClean="0"/>
              <a:t>С </a:t>
            </a:r>
            <a:r>
              <a:rPr lang="ru-RU" b="1" dirty="0"/>
              <a:t>точки зрения </a:t>
            </a:r>
            <a:r>
              <a:rPr lang="ru-RU" b="1" dirty="0" err="1"/>
              <a:t>стрессогенности</a:t>
            </a:r>
            <a:r>
              <a:rPr lang="ru-RU" b="1" dirty="0"/>
              <a:t> управленческий труд имеет ряд особенностей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u="sng" dirty="0"/>
              <a:t>Во-первых, </a:t>
            </a:r>
            <a:r>
              <a:rPr lang="ru-RU" b="1" dirty="0"/>
              <a:t>любого руководителя время от времени охватывает чувство профессиональной несостоятельности. </a:t>
            </a:r>
            <a:endParaRPr lang="ru-RU" b="1" dirty="0" smtClean="0"/>
          </a:p>
          <a:p>
            <a:r>
              <a:rPr lang="ru-RU" b="1" dirty="0" smtClean="0"/>
              <a:t>Темпы </a:t>
            </a:r>
            <a:r>
              <a:rPr lang="ru-RU" b="1" dirty="0"/>
              <a:t>технологических изменений в наше время настолько велики, что количество знаний, требуемых для того, чтобы не отставать от жизни, достигает головокружительных размеров. </a:t>
            </a:r>
            <a:endParaRPr lang="ru-RU" b="1" dirty="0" smtClean="0"/>
          </a:p>
          <a:p>
            <a:r>
              <a:rPr lang="ru-RU" b="1" dirty="0" smtClean="0"/>
              <a:t>У </a:t>
            </a:r>
            <a:r>
              <a:rPr lang="ru-RU" b="1" dirty="0"/>
              <a:t>руководителя возникает ощущение, что ему не хватает образования, опыта, навыков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Усилия же, необходимые для усвоения новых знаний и опыта, каждый год отнимают все больше и больше времени и энергии. </a:t>
            </a:r>
            <a:endParaRPr lang="ru-RU" b="1" dirty="0" smtClean="0"/>
          </a:p>
          <a:p>
            <a:r>
              <a:rPr lang="ru-RU" b="1" dirty="0" smtClean="0"/>
              <a:t>Руководитель </a:t>
            </a:r>
            <a:r>
              <a:rPr lang="ru-RU" b="1" dirty="0"/>
              <a:t>стоит перед выбором: либо изо всех сил пытаться угнаться за временем и решить непосильную задачу, либо остаться в хвосте с отрицательным самоощущением о своей компетентности и профессионализме.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свою очередь, невозможность или неспособность оказаться на высоте своего профессионального долга влечет за собой появление ощущения личностного поражения, особенно у специалистов с высоким чувством профессиональной ответственности.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87631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/>
          </a:bodyPr>
          <a:lstStyle/>
          <a:p>
            <a:r>
              <a:rPr lang="ru-RU" b="1" u="sng" dirty="0"/>
              <a:t>Во-вторых, </a:t>
            </a:r>
            <a:r>
              <a:rPr lang="ru-RU" b="1" dirty="0"/>
              <a:t>управленческий труд связан с перегрузками, временным прессингом, постоянным переключением с одного вида деятельности на другой. </a:t>
            </a:r>
            <a:endParaRPr lang="ru-RU" b="1" dirty="0" smtClean="0"/>
          </a:p>
          <a:p>
            <a:r>
              <a:rPr lang="ru-RU" b="1" dirty="0" smtClean="0"/>
              <a:t>Любому </a:t>
            </a:r>
            <a:r>
              <a:rPr lang="ru-RU" b="1" dirty="0"/>
              <a:t>руководителю, наряду с традиционными перерывами в работе, необходимы короткие паузы (от нескольких часов до нескольких дней) между завершением одной служебной задачи и переходом к следующей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Во время этого относительного затишья он может сбросить накапливающееся напряжение, оглядеться вокруг, расслабиться, действительно избавиться от всего лишнего. </a:t>
            </a:r>
            <a:endParaRPr lang="ru-RU" b="1" dirty="0" smtClean="0"/>
          </a:p>
          <a:p>
            <a:r>
              <a:rPr lang="ru-RU" b="1" dirty="0" smtClean="0"/>
              <a:t>Без </a:t>
            </a:r>
            <a:r>
              <a:rPr lang="ru-RU" b="1" dirty="0"/>
              <a:t>этих кратковременных передышек руководитель чувствует себя почти в ловушке. У него нет ни минуты, чтобы остановиться и объективно проанализировать результаты своей работы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20068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9176"/>
            <a:ext cx="10515600" cy="6246891"/>
          </a:xfrm>
        </p:spPr>
        <p:txBody>
          <a:bodyPr>
            <a:normAutofit lnSpcReduction="10000"/>
          </a:bodyPr>
          <a:lstStyle/>
          <a:p>
            <a:r>
              <a:rPr lang="ru-RU" b="1" u="sng" dirty="0"/>
              <a:t>В-третьих, </a:t>
            </a:r>
            <a:r>
              <a:rPr lang="ru-RU" b="1" dirty="0"/>
              <a:t>для управленческого труда характерна монотонность, недостаток разнообразия. </a:t>
            </a:r>
            <a:endParaRPr lang="ru-RU" b="1" dirty="0" smtClean="0"/>
          </a:p>
          <a:p>
            <a:r>
              <a:rPr lang="ru-RU" b="1" dirty="0" smtClean="0"/>
              <a:t>Руководитель </a:t>
            </a:r>
            <a:r>
              <a:rPr lang="ru-RU" b="1" dirty="0"/>
              <a:t>время от времени нуждается в новых впечатлениях, чтобы сохранить собранность и творческие потенции. </a:t>
            </a:r>
            <a:endParaRPr lang="ru-RU" b="1" dirty="0" smtClean="0"/>
          </a:p>
          <a:p>
            <a:r>
              <a:rPr lang="ru-RU" b="1" dirty="0" smtClean="0"/>
              <a:t>Его </a:t>
            </a:r>
            <a:r>
              <a:rPr lang="ru-RU" b="1" dirty="0"/>
              <a:t>деятельность, в основе своей состоящая из выполнения административных обязанностей, ведет к состоянию монотонности. </a:t>
            </a:r>
            <a:endParaRPr lang="ru-RU" b="1" dirty="0" smtClean="0"/>
          </a:p>
          <a:p>
            <a:r>
              <a:rPr lang="ru-RU" b="1" dirty="0" smtClean="0"/>
              <a:t>Ряд </a:t>
            </a:r>
            <a:r>
              <a:rPr lang="ru-RU" b="1" dirty="0"/>
              <a:t>профессионалов, по меткому замечанию Д. Фонтаны, признаются, что по утрам, собираясь на работу, они испытывают почти паническое состояние, поскольку уверены в однообразности и непреложности всех событий предстоящего трудового дня. </a:t>
            </a:r>
            <a:endParaRPr lang="ru-RU" b="1" dirty="0" smtClean="0"/>
          </a:p>
          <a:p>
            <a:r>
              <a:rPr lang="ru-RU" b="1" dirty="0" smtClean="0"/>
              <a:t>Почему </a:t>
            </a:r>
            <a:r>
              <a:rPr lang="ru-RU" b="1" dirty="0"/>
              <a:t>монотонность сопряжена со стрессом? Потому что однообразие некоторых аспектов работы остро напоминает руководителю об утекающем времени.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60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2428"/>
            <a:ext cx="10515600" cy="6310265"/>
          </a:xfrm>
        </p:spPr>
        <p:txBody>
          <a:bodyPr/>
          <a:lstStyle/>
          <a:p>
            <a:r>
              <a:rPr lang="ru-RU" b="1" u="sng" dirty="0"/>
              <a:t>В-четвертых, </a:t>
            </a:r>
            <a:r>
              <a:rPr lang="ru-RU" b="1" dirty="0"/>
              <a:t>руководитель зачастую принимает решения при явном недостатке необходимой служебной информации либо при не возможности передать необходимые инструкции в соответствующие инстанции. </a:t>
            </a:r>
            <a:endParaRPr lang="ru-RU" b="1" dirty="0" smtClean="0"/>
          </a:p>
          <a:p>
            <a:r>
              <a:rPr lang="ru-RU" b="1" dirty="0" smtClean="0"/>
              <a:t>Обычно </a:t>
            </a:r>
            <a:r>
              <a:rPr lang="ru-RU" b="1" dirty="0"/>
              <a:t>это создает ощущение неполного контроля над событиями. </a:t>
            </a:r>
            <a:endParaRPr lang="ru-RU" b="1" dirty="0" smtClean="0"/>
          </a:p>
          <a:p>
            <a:r>
              <a:rPr lang="ru-RU" b="1" dirty="0" smtClean="0"/>
              <a:t>Иногда </a:t>
            </a:r>
            <a:r>
              <a:rPr lang="ru-RU" b="1" dirty="0"/>
              <a:t>прямая попытка получить нужную информацию превращается из короткой, легко выполнимой задачи в нечто длительное, часто крайне бесплодное и ведущее к сильному стрессу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79138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06994"/>
            <a:ext cx="10515600" cy="5669969"/>
          </a:xfrm>
        </p:spPr>
        <p:txBody>
          <a:bodyPr>
            <a:normAutofit fontScale="70000" lnSpcReduction="20000"/>
          </a:bodyPr>
          <a:lstStyle/>
          <a:p>
            <a:pPr hangingPunct="0"/>
            <a:r>
              <a:rPr lang="ru-RU" b="1" dirty="0"/>
              <a:t>Успешно конкурируют со стрессом на работе так называемые </a:t>
            </a:r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внеслужебные стрессоры</a:t>
            </a:r>
            <a:r>
              <a:rPr lang="ru-RU" b="1" i="1" dirty="0"/>
              <a:t>. </a:t>
            </a:r>
            <a:r>
              <a:rPr lang="ru-RU" b="1" dirty="0"/>
              <a:t>К ним обычно относят следующие.</a:t>
            </a:r>
          </a:p>
          <a:p>
            <a:pPr hangingPunct="0"/>
            <a:r>
              <a:rPr lang="ru-RU" b="1" dirty="0"/>
              <a:t>1. 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Стресс, вызванный супругом. </a:t>
            </a:r>
            <a:r>
              <a:rPr lang="ru-RU" b="1" dirty="0"/>
              <a:t>Возникает, главным образом, в результате столкновения либо темпераментов, либо интересов (нежелание помогать по дому, задержки на работе, ревность, разные взгляды на жизнь, супружеская измена и др.).</a:t>
            </a:r>
          </a:p>
          <a:p>
            <a:pPr hangingPunct="0"/>
            <a:r>
              <a:rPr lang="ru-RU" b="1" dirty="0"/>
              <a:t>2. 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Стресс, вызванный детьми. </a:t>
            </a:r>
            <a:r>
              <a:rPr lang="ru-RU" b="1" dirty="0"/>
              <a:t>Проблема отцов и детей стара, как этот мир, и тем не менее дает о себе знать. Руководитель замечает, что дети делают все совершенно не так, «как надо», забывая, что в свое время он поступал точно так же. Он пытается их «учить жизни», старается передать им свой жизненный опыт. Однако с горечью понимает, что дети больше учатся не у него, а у жизни как таковой. Почему-то им больше нравится учиться на своих ошибках.</a:t>
            </a:r>
          </a:p>
          <a:p>
            <a:pPr hangingPunct="0"/>
            <a:r>
              <a:rPr lang="ru-RU" b="1" dirty="0"/>
              <a:t>3. 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Стресс, вызванный родителями и родственниками. </a:t>
            </a:r>
            <a:r>
              <a:rPr lang="ru-RU" b="1" dirty="0"/>
              <a:t>Здесь та же проблема отцов и детей, однако взгляд уже с другой стороны. Руководитель не может понять, почему он — человек, влияющий на судьбы нескольких сотен людей, все еще остается сыном или дочерью, которых можно продолжать воспитывать. Если это сопряжено с какой-либо формой зависимости, то стрессовые состояния обеспечены наверняка.</a:t>
            </a:r>
          </a:p>
          <a:p>
            <a:pPr hangingPunct="0"/>
            <a:r>
              <a:rPr lang="ru-RU" b="1" dirty="0"/>
              <a:t>4.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Стресс, вызванный домашней обстановкой. </a:t>
            </a:r>
            <a:r>
              <a:rPr lang="ru-RU" b="1" dirty="0"/>
              <a:t>Главное при этом, что у руководителя слишком большое количество домашних обязанностей и слишком малое время для их исполнения.</a:t>
            </a:r>
          </a:p>
          <a:p>
            <a:pPr hangingPunct="0"/>
            <a:r>
              <a:rPr lang="ru-RU" b="1" dirty="0"/>
              <a:t>5. 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Стресс, вызванный давлением окружающей среды на семью руководителя. </a:t>
            </a:r>
            <a:r>
              <a:rPr lang="ru-RU" b="1" dirty="0"/>
              <a:t>Здесь и шумные соседи, и финансовые проблемы, связанные с уплатой по домашним счетам, и возникающие время от времени бытовые проблемы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56077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5390"/>
            <a:ext cx="10515600" cy="6382693"/>
          </a:xfrm>
        </p:spPr>
        <p:txBody>
          <a:bodyPr>
            <a:normAutofit/>
          </a:bodyPr>
          <a:lstStyle/>
          <a:p>
            <a:pPr hangingPunct="0"/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стрессом. </a:t>
            </a:r>
            <a:r>
              <a:rPr lang="ru-RU" b="1" dirty="0"/>
              <a:t>Традиционным способом борьбы со стрессом является прием алкоголя, кофе, различных медицинских препаратов. </a:t>
            </a:r>
            <a:endParaRPr lang="ru-RU" b="1" dirty="0" smtClean="0"/>
          </a:p>
          <a:p>
            <a:pPr hangingPunct="0"/>
            <a:r>
              <a:rPr lang="ru-RU" b="1" dirty="0" smtClean="0"/>
              <a:t>Однако </a:t>
            </a:r>
            <a:r>
              <a:rPr lang="ru-RU" b="1" dirty="0"/>
              <a:t>они имеют побочные действия и производят то или иное разрушительное воздействие на здоровье. Мы уже указывали на противоречивость использования алкоголя при стрессе. К основным недостаткам приема алкоголя как антистрессового средства можно отнести следующие:</a:t>
            </a:r>
          </a:p>
          <a:p>
            <a:pPr hangingPunct="0"/>
            <a:r>
              <a:rPr lang="ru-RU" b="1" dirty="0"/>
              <a:t>* задержка процесса естественной </a:t>
            </a:r>
            <a:r>
              <a:rPr lang="ru-RU" b="1" dirty="0" err="1"/>
              <a:t>саморегуляции</a:t>
            </a:r>
            <a:r>
              <a:rPr lang="ru-RU" b="1" dirty="0"/>
              <a:t> эмоциональных реакций;</a:t>
            </a:r>
          </a:p>
          <a:p>
            <a:pPr hangingPunct="0"/>
            <a:r>
              <a:rPr lang="ru-RU" b="1" dirty="0"/>
              <a:t>*  формирование зависимости;</a:t>
            </a:r>
          </a:p>
          <a:p>
            <a:pPr hangingPunct="0"/>
            <a:r>
              <a:rPr lang="ru-RU" b="1" dirty="0"/>
              <a:t>* снижение интеллектуальных возможностей;</a:t>
            </a:r>
          </a:p>
          <a:p>
            <a:pPr hangingPunct="0"/>
            <a:r>
              <a:rPr lang="ru-RU" b="1" dirty="0"/>
              <a:t>*  создание дополнительных проблем (например, потеря социального контроля).</a:t>
            </a:r>
          </a:p>
          <a:p>
            <a:pPr hangingPunct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20451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71192"/>
            <a:ext cx="10515600" cy="5805771"/>
          </a:xfrm>
        </p:spPr>
        <p:txBody>
          <a:bodyPr>
            <a:normAutofit fontScale="85000" lnSpcReduction="20000"/>
          </a:bodyPr>
          <a:lstStyle/>
          <a:p>
            <a:pPr hangingPunct="0"/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Самым мощным (и часто игнорируемым) средством избавления от стресса является </a:t>
            </a:r>
            <a:r>
              <a:rPr lang="ru-RU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сознание </a:t>
            </a:r>
            <a:r>
              <a:rPr lang="ru-RU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человека. </a:t>
            </a:r>
            <a:endParaRPr lang="ru-RU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hangingPunct="0"/>
            <a:r>
              <a:rPr lang="ru-RU" b="1" dirty="0" smtClean="0"/>
              <a:t>Важно </a:t>
            </a:r>
            <a:r>
              <a:rPr lang="ru-RU" b="1" dirty="0"/>
              <a:t>только научиться умело и своевременно им управлять. </a:t>
            </a:r>
            <a:endParaRPr lang="ru-RU" b="1" dirty="0" smtClean="0"/>
          </a:p>
          <a:p>
            <a:pPr hangingPunct="0"/>
            <a:r>
              <a:rPr lang="ru-RU" b="1" dirty="0" smtClean="0"/>
              <a:t>Под </a:t>
            </a:r>
            <a:r>
              <a:rPr lang="ru-RU" b="1" i="1" dirty="0"/>
              <a:t>управлением стрессом </a:t>
            </a:r>
            <a:r>
              <a:rPr lang="ru-RU" b="1" dirty="0"/>
              <a:t>обычно подразумевается совокупность стратегий, методов и приемов, позволяющих человеку предотвратить негативное воздействие стрессоров либо свести это воздействие к минимуму. </a:t>
            </a:r>
            <a:endParaRPr lang="ru-RU" b="1" dirty="0" smtClean="0"/>
          </a:p>
          <a:p>
            <a:pPr hangingPunct="0"/>
            <a:r>
              <a:rPr lang="ru-RU" b="1" dirty="0" smtClean="0"/>
              <a:t>Сам </a:t>
            </a:r>
            <a:r>
              <a:rPr lang="ru-RU" b="1" dirty="0"/>
              <a:t>процесс управления можно представить несколькими вариантами:</a:t>
            </a:r>
          </a:p>
          <a:p>
            <a:pPr hangingPunct="0"/>
            <a:r>
              <a:rPr lang="ru-RU" b="1" dirty="0"/>
              <a:t>* до появления стресса главные усилия необходимо сосредоточить на проблемах </a:t>
            </a:r>
            <a:r>
              <a:rPr lang="ru-RU" b="1" i="1" dirty="0"/>
              <a:t>профилактики стресса;</a:t>
            </a:r>
            <a:endParaRPr lang="ru-RU" b="1" dirty="0"/>
          </a:p>
          <a:p>
            <a:pPr hangingPunct="0"/>
            <a:r>
              <a:rPr lang="ru-RU" b="1" i="1" dirty="0"/>
              <a:t>* </a:t>
            </a:r>
            <a:r>
              <a:rPr lang="ru-RU" b="1" dirty="0"/>
              <a:t>после появления стресса главное внимание уделяется </a:t>
            </a:r>
            <a:r>
              <a:rPr lang="ru-RU" b="1" i="1" dirty="0"/>
              <a:t>мерам активного противодействия стрессу;</a:t>
            </a:r>
            <a:endParaRPr lang="ru-RU" b="1" dirty="0"/>
          </a:p>
          <a:p>
            <a:pPr hangingPunct="0"/>
            <a:r>
              <a:rPr lang="ru-RU" b="1" i="1" dirty="0"/>
              <a:t>*  </a:t>
            </a:r>
            <a:r>
              <a:rPr lang="ru-RU" b="1" dirty="0"/>
              <a:t>в острой стрессовой ситуации осуществляются </a:t>
            </a:r>
            <a:r>
              <a:rPr lang="ru-RU" b="1" i="1" dirty="0"/>
              <a:t>меры первоочередной самопомощи.</a:t>
            </a:r>
            <a:endParaRPr lang="ru-RU" b="1" dirty="0"/>
          </a:p>
          <a:p>
            <a:pPr hangingPunct="0"/>
            <a:r>
              <a:rPr lang="ru-RU" b="1" i="1" u="sng" dirty="0"/>
              <a:t>Большинство людей тратит большую половину своей жизни на то, чтобы другую половину сделать несчастной.</a:t>
            </a:r>
            <a:endParaRPr lang="ru-RU" dirty="0"/>
          </a:p>
          <a:p>
            <a:pPr algn="r" hangingPunct="0"/>
            <a:r>
              <a:rPr lang="ru-RU" b="1" i="1" u="sng" dirty="0"/>
              <a:t>Ж. Лабрюйер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6803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69544"/>
            <a:ext cx="10515600" cy="5875095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/>
              <a:t> </a:t>
            </a:r>
            <a:r>
              <a:rPr lang="ru-RU" b="1" dirty="0" smtClean="0"/>
              <a:t>Слово </a:t>
            </a:r>
            <a:r>
              <a:rPr lang="ru-RU" b="1" dirty="0"/>
              <a:t>«стресс» </a:t>
            </a:r>
            <a:r>
              <a:rPr lang="ru-RU" b="1" dirty="0" smtClean="0"/>
              <a:t>сегодня очень </a:t>
            </a:r>
            <a:r>
              <a:rPr lang="ru-RU" b="1" dirty="0" smtClean="0"/>
              <a:t>широко используется в нашей </a:t>
            </a:r>
            <a:r>
              <a:rPr lang="ru-RU" b="1" dirty="0" smtClean="0"/>
              <a:t>повседневной жизни</a:t>
            </a:r>
            <a:r>
              <a:rPr lang="ru-RU" b="1" dirty="0" smtClean="0"/>
              <a:t>. </a:t>
            </a:r>
          </a:p>
          <a:p>
            <a:pPr lvl="0"/>
            <a:r>
              <a:rPr lang="ru-RU" b="1" dirty="0" smtClean="0"/>
              <a:t>Оно заимствовано </a:t>
            </a:r>
            <a:r>
              <a:rPr lang="ru-RU" b="1" dirty="0"/>
              <a:t>из английского языка и </a:t>
            </a:r>
            <a:r>
              <a:rPr lang="ru-RU" b="1" dirty="0" smtClean="0"/>
              <a:t>означает </a:t>
            </a:r>
            <a:r>
              <a:rPr lang="ru-RU" b="1" dirty="0"/>
              <a:t>«напряжение</a:t>
            </a:r>
            <a:r>
              <a:rPr lang="ru-RU" b="1" dirty="0" smtClean="0"/>
              <a:t>».</a:t>
            </a:r>
          </a:p>
          <a:p>
            <a:pPr lvl="0"/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Первоначально оно обозначало давление (нагрузку), с которым воздействуют на материал при его испытании. </a:t>
            </a:r>
          </a:p>
          <a:p>
            <a:pPr lvl="0"/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литературу по медицине и психологии слово «стресс» попало в середине 30-х годов. </a:t>
            </a:r>
          </a:p>
          <a:p>
            <a:pPr lvl="0"/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1936 г. в журнале «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было опубликовано короткое сообщение канадского физиолога Г.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Селье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 названием «Синдром, вызываемый разными повреждающими агентами». </a:t>
            </a:r>
          </a:p>
          <a:p>
            <a:pPr lvl="0"/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 было положено начало утверждению в научном и повседневном обиходе одной из самых модных теорий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века.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2044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0246"/>
            <a:ext cx="10515600" cy="6092982"/>
          </a:xfrm>
        </p:spPr>
        <p:txBody>
          <a:bodyPr>
            <a:normAutofit fontScale="77500" lnSpcReduction="20000"/>
          </a:bodyPr>
          <a:lstStyle/>
          <a:p>
            <a:pPr hangingPunct="0"/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Профилактика стрессов. </a:t>
            </a:r>
            <a:r>
              <a:rPr lang="ru-RU" b="1" dirty="0"/>
              <a:t>К стрессам необходимо готовиться заблаговременно, потому что еще никому на этом свете не удавалось их избежать. </a:t>
            </a:r>
            <a:endParaRPr lang="ru-RU" b="1" dirty="0" smtClean="0"/>
          </a:p>
          <a:p>
            <a:pPr hangingPunct="0"/>
            <a:r>
              <a:rPr lang="ru-RU" b="1" dirty="0" smtClean="0"/>
              <a:t>А </a:t>
            </a:r>
            <a:r>
              <a:rPr lang="ru-RU" b="1" dirty="0"/>
              <a:t>вот успешно управлять ими по силам любому </a:t>
            </a:r>
            <a:r>
              <a:rPr lang="ru-RU" b="1" dirty="0" smtClean="0"/>
              <a:t>человеку.</a:t>
            </a:r>
          </a:p>
          <a:p>
            <a:pPr hangingPunct="0"/>
            <a:r>
              <a:rPr lang="ru-RU" b="1" dirty="0" smtClean="0"/>
              <a:t>В </a:t>
            </a:r>
            <a:r>
              <a:rPr lang="ru-RU" b="1" dirty="0"/>
              <a:t>основе профилактики стрессов лежат следующие основные подходы.</a:t>
            </a:r>
          </a:p>
          <a:p>
            <a:pPr hangingPunct="0"/>
            <a:r>
              <a:rPr lang="ru-RU" b="1" i="1" dirty="0"/>
              <a:t>Во-первых, мудрое отношение к собственной жизни, ее активное конструирование.</a:t>
            </a:r>
            <a:endParaRPr lang="ru-RU" b="1" dirty="0"/>
          </a:p>
          <a:p>
            <a:pPr hangingPunct="0"/>
            <a:r>
              <a:rPr lang="ru-RU" b="1" dirty="0"/>
              <a:t>В любой ситуации существует выход и выбор. Сложная ситуация проверяет нас на прочность — выдержим или нет? Если мы не выдержим, то кому, кроме нас и наших близких, станет от этого хуже? А если мы выдержим, то кто в конечном счете окажется победителем? Самая драматичная ситуация не предполагает абсолютного и однозначного алгоритма действий. Даже в условиях самых жестких реалий существует возможность маневра, относительная свобода, выбор.</a:t>
            </a:r>
          </a:p>
          <a:p>
            <a:pPr hangingPunct="0"/>
            <a:r>
              <a:rPr lang="ru-RU" b="1" dirty="0"/>
              <a:t>По мнению Р.Л. Кричевского (1996), к принципам мудрого отношения к жизни можно отнести следующие.</a:t>
            </a:r>
          </a:p>
          <a:p>
            <a:pPr hangingPunct="0"/>
            <a:r>
              <a:rPr lang="ru-RU" b="1" dirty="0"/>
              <a:t>1. </a:t>
            </a:r>
            <a:r>
              <a:rPr lang="ru-RU" b="1" i="1" dirty="0"/>
              <a:t>Постоянно ставить и добиваться соразмерных нашим возможностям жизненных целей. </a:t>
            </a:r>
            <a:r>
              <a:rPr lang="ru-RU" b="1" dirty="0"/>
              <a:t>Речь не идет об отказе от своих притязаний, в том числе и связанных с известной долей риска. Необходимо задуматься о реальности наших притязаний и выбирать цели, которые чуть-чуть выше реальных возможностей. Как писал Г. </a:t>
            </a:r>
            <a:r>
              <a:rPr lang="ru-RU" b="1" dirty="0" err="1"/>
              <a:t>Селье</a:t>
            </a:r>
            <a:r>
              <a:rPr lang="ru-RU" b="1" dirty="0"/>
              <a:t>: «Стремись к самой высшей из доступных тебе целей и не вступай в борьбу из-за безделиц</a:t>
            </a:r>
            <a:r>
              <a:rPr lang="ru-RU" b="1" dirty="0" smtClean="0"/>
              <a:t>».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823978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1604"/>
            <a:ext cx="10515600" cy="5905359"/>
          </a:xfrm>
        </p:spPr>
        <p:txBody>
          <a:bodyPr>
            <a:normAutofit fontScale="77500" lnSpcReduction="20000"/>
          </a:bodyPr>
          <a:lstStyle/>
          <a:p>
            <a:pPr hangingPunct="0"/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Уметь отличать главное от второстепенного</a:t>
            </a:r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hangingPunct="0"/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/>
              <a:t>Этот принцип ориентирует нас на нахождение какой-то основной, доминирующей линии жизни, предостерегает от погони за сиюминутными, случайными целями. </a:t>
            </a:r>
            <a:endParaRPr lang="ru-RU" b="1" dirty="0" smtClean="0"/>
          </a:p>
          <a:p>
            <a:pPr hangingPunct="0"/>
            <a:r>
              <a:rPr lang="ru-RU" b="1" dirty="0" smtClean="0"/>
              <a:t>А </a:t>
            </a:r>
            <a:r>
              <a:rPr lang="ru-RU" b="1" dirty="0"/>
              <a:t>ведь часто именно в стремлении достичь их незаметно проходит вся жизнь. В свое время Р. </a:t>
            </a:r>
            <a:r>
              <a:rPr lang="ru-RU" b="1" dirty="0" err="1"/>
              <a:t>Нибур</a:t>
            </a:r>
            <a:r>
              <a:rPr lang="ru-RU" b="1" dirty="0"/>
              <a:t> писал: «Боже, дай нам благоразумие спокойно принять то, что мы не можем изменить; мужество, чтобы изменить то, что можем; и мудрость, чтобы отличить одно от другого».</a:t>
            </a:r>
          </a:p>
          <a:p>
            <a:pPr hangingPunct="0"/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Знать меру воздействия на события, то есть быть реалистичными в оценке как собственных возможностей, так и ситуации, в которой находимся. </a:t>
            </a:r>
            <a:r>
              <a:rPr lang="ru-RU" b="1" dirty="0"/>
              <a:t>Игнорирование принципа ведет не только к излишней трате сил, но и к </a:t>
            </a:r>
            <a:r>
              <a:rPr lang="ru-RU" b="1" dirty="0" err="1"/>
              <a:t>дистрессу</a:t>
            </a:r>
            <a:r>
              <a:rPr lang="ru-RU" b="1" dirty="0"/>
              <a:t>. Г. </a:t>
            </a:r>
            <a:r>
              <a:rPr lang="ru-RU" b="1" dirty="0" err="1"/>
              <a:t>Селье</a:t>
            </a:r>
            <a:r>
              <a:rPr lang="ru-RU" b="1" dirty="0"/>
              <a:t> советует: «С какой бы жизненной ситуацией вы ни столкнулись, подумайте сначала — стоит ли сражаться».</a:t>
            </a:r>
          </a:p>
          <a:p>
            <a:pPr hangingPunct="0"/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Уметь подходить к проблеме с разных сторон</a:t>
            </a:r>
            <a:r>
              <a:rPr lang="ru-R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hangingPunct="0"/>
            <a:r>
              <a:rPr lang="ru-RU" b="1" i="1" dirty="0" smtClean="0"/>
              <a:t> </a:t>
            </a:r>
            <a:r>
              <a:rPr lang="ru-RU" b="1" dirty="0"/>
              <a:t>Речь идет о многоплановости видения возникающих проблем, способности взглянуть на них с разных сторон и позиций, о необходимости гибкого подхода в оценке людей и событий. Французский мыслитель Монтень как-то заметил: «Человек страдает не столько от того, что происходит, сколько от того, как он оценивает происходящее».</a:t>
            </a:r>
          </a:p>
          <a:p>
            <a:pPr hangingPunct="0"/>
            <a:r>
              <a:rPr lang="ru-RU" b="1" dirty="0"/>
              <a:t>Этот принцип требует осуществлять объективацию стрессов, то есть объективно оценивать то, что в начале представлялось катастрофическим или трагическим.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893788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-72428"/>
            <a:ext cx="10515600" cy="6536602"/>
          </a:xfrm>
        </p:spPr>
        <p:txBody>
          <a:bodyPr>
            <a:normAutofit fontScale="77500" lnSpcReduction="20000"/>
          </a:bodyPr>
          <a:lstStyle/>
          <a:p>
            <a:pPr hangingPunct="0"/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 Готовить себя к любым неожиданным событиям заранее</a:t>
            </a:r>
            <a:r>
              <a:rPr lang="ru-RU" b="1" i="1" dirty="0"/>
              <a:t>. </a:t>
            </a:r>
            <a:endParaRPr lang="ru-RU" b="1" i="1" dirty="0" smtClean="0"/>
          </a:p>
          <a:p>
            <a:pPr hangingPunct="0"/>
            <a:r>
              <a:rPr lang="ru-RU" b="1" dirty="0" smtClean="0"/>
              <a:t>Настраивая </a:t>
            </a:r>
            <a:r>
              <a:rPr lang="ru-RU" b="1" dirty="0"/>
              <a:t>себя на возможные, да и на непредвиденные повороты событий, мы тем самым; проявляем известную гибкость, реалистичность в подходе к действительности, избавляемся от ненужных иллюзий, а порой готовимся, таким образом, к малоприятным новостям.</a:t>
            </a:r>
          </a:p>
          <a:p>
            <a:pPr hangingPunct="0"/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 Воспринимать действительность такой, какова она в реальности, а не в нашем воображении. </a:t>
            </a:r>
            <a:r>
              <a:rPr lang="ru-RU" b="1" dirty="0"/>
              <a:t>Речь идет опять-таки о реализме в оценке происходящего вокруг нас, позволяющем разумно воспринимать и решать возникающие проблемы, не уклоняясь от них и не забиваясь в скорлупу иллюзий.</a:t>
            </a:r>
          </a:p>
          <a:p>
            <a:pPr hangingPunct="0"/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 </a:t>
            </a:r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Стараться понимать окружающих. </a:t>
            </a:r>
            <a:r>
              <a:rPr lang="ru-RU" b="1" dirty="0"/>
              <a:t>Адекватное понимание других, в частности мотивов их поведения, проникновение в их внутренний мир позволяет избрать более гибкие линии поведения, избежать ненужных столкновений и в конечном счете обеспечить себе некоторый уровень психологического комфорта.</a:t>
            </a:r>
          </a:p>
          <a:p>
            <a:pPr hangingPunct="0"/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Уметь извлекать положительный опыт, уроки из всего происходящего. </a:t>
            </a:r>
            <a:r>
              <a:rPr lang="ru-RU" b="1" dirty="0"/>
              <a:t>Любой </a:t>
            </a:r>
            <a:r>
              <a:rPr lang="ru-RU" b="1" dirty="0" smtClean="0"/>
              <a:t>приобретенный </a:t>
            </a:r>
            <a:r>
              <a:rPr lang="ru-RU" b="1" dirty="0"/>
              <a:t>опыт, при условии серьезного его осмысления и соответствующих выводов, способен значительно расширить наши возможности в оценке людей и ситуаций, способствуя тем самым и лучшей жизненной адаптации.</a:t>
            </a:r>
          </a:p>
          <a:p>
            <a:pPr hangingPunct="0"/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 Жить полной жизнью в каждый данный ее момент. </a:t>
            </a:r>
            <a:r>
              <a:rPr lang="ru-RU" b="1" dirty="0"/>
              <a:t>Несмотря и вопреки сложностям нашей жизни надо жить, а не существовать; жить каждый день и каждый час; жить каждый миг отпущенной нам жизни. Жить... Более двух тысячелетий назад Марк </a:t>
            </a:r>
            <a:r>
              <a:rPr lang="ru-RU" b="1" dirty="0" err="1"/>
              <a:t>Аврелий</a:t>
            </a:r>
            <a:r>
              <a:rPr lang="ru-RU" b="1" dirty="0"/>
              <a:t> сказал: «Наша жизнь есть то, что мы думаем о ней». Его высказывание верно и в наше время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8312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07818"/>
            <a:ext cx="10515600" cy="6138249"/>
          </a:xfrm>
        </p:spPr>
        <p:txBody>
          <a:bodyPr>
            <a:normAutofit fontScale="62500" lnSpcReduction="20000"/>
          </a:bodyPr>
          <a:lstStyle/>
          <a:p>
            <a:pPr hangingPunct="0"/>
            <a:r>
              <a:rPr lang="ru-RU" b="1" dirty="0"/>
              <a:t>Важно не только мудро строить свою жизнь, но и активно конструировать свою повседневную реальность</a:t>
            </a:r>
            <a:r>
              <a:rPr lang="ru-RU" b="1" dirty="0" smtClean="0"/>
              <a:t>.</a:t>
            </a:r>
          </a:p>
          <a:p>
            <a:pPr hangingPunct="0"/>
            <a:r>
              <a:rPr lang="ru-RU" b="1" dirty="0" smtClean="0"/>
              <a:t> </a:t>
            </a:r>
            <a:r>
              <a:rPr lang="ru-RU" b="1" dirty="0"/>
              <a:t>Активные люди отличаются тем, что события, как правило, не застают их врасплох. Им свойственны:</a:t>
            </a:r>
          </a:p>
          <a:p>
            <a:pPr hangingPunct="0"/>
            <a:r>
              <a:rPr lang="ru-RU" b="1" dirty="0"/>
              <a:t>* </a:t>
            </a:r>
            <a:r>
              <a:rPr lang="ru-RU" b="1" i="1" dirty="0"/>
              <a:t>предвосхищение событий. </a:t>
            </a:r>
            <a:r>
              <a:rPr lang="ru-RU" b="1" dirty="0"/>
              <a:t>Они определяют, что вероятнее всего может случиться, и предпринимают шаги, чтобы</a:t>
            </a:r>
          </a:p>
          <a:p>
            <a:pPr hangingPunct="0"/>
            <a:r>
              <a:rPr lang="ru-RU" b="1" dirty="0"/>
              <a:t>* избежать неприятностей</a:t>
            </a:r>
          </a:p>
          <a:p>
            <a:pPr hangingPunct="0"/>
            <a:r>
              <a:rPr lang="ru-RU" b="1" dirty="0"/>
              <a:t>* или, наоборот, получить пользу от того, что должно произойти,</a:t>
            </a:r>
          </a:p>
          <a:p>
            <a:pPr hangingPunct="0"/>
            <a:r>
              <a:rPr lang="ru-RU" b="1" dirty="0"/>
              <a:t>* или изменить ход событий и удовлетворить собственные интересы.</a:t>
            </a:r>
          </a:p>
          <a:p>
            <a:pPr hangingPunct="0"/>
            <a:r>
              <a:rPr lang="ru-RU" b="1" dirty="0"/>
              <a:t>Они, как правило, бывают хорошо информированы и умеют оказываться в нужное время в нужном месте. Иногда по этой причине их не совсем справедливо называют счастливчиками. На самом же деле эти люди кажутся таковыми благодаря своим активным и рациональным действиям;</a:t>
            </a:r>
          </a:p>
          <a:p>
            <a:pPr hangingPunct="0"/>
            <a:r>
              <a:rPr lang="ru-RU" b="1" i="1" dirty="0"/>
              <a:t>* решительность. </a:t>
            </a:r>
            <a:r>
              <a:rPr lang="ru-RU" b="1" dirty="0"/>
              <a:t>Они заставляют себя действовать, в то время как другие еще колеблются. В общем, решительность не тождественна импульсивности. Импульсивные люди не предвосхищают развития событий и действуют поспешно даже в тех случаях, когда «опасность» почти рядом;</a:t>
            </a:r>
          </a:p>
          <a:p>
            <a:pPr hangingPunct="0"/>
            <a:r>
              <a:rPr lang="ru-RU" b="1" i="1" dirty="0"/>
              <a:t>* мужество. </a:t>
            </a:r>
            <a:r>
              <a:rPr lang="ru-RU" b="1" dirty="0"/>
              <a:t>Необходимость действовать быстро и решительно предполагает элемент осознанного риска. Одни готовы взять этот риск на себя, в то время как другие медлят с этим (и в длительной перспективе навлекают на себя еще больший риск);</a:t>
            </a:r>
          </a:p>
          <a:p>
            <a:pPr hangingPunct="0"/>
            <a:r>
              <a:rPr lang="ru-RU" b="1" i="1" dirty="0"/>
              <a:t>* хорошая сопротивляемость стрессу. </a:t>
            </a:r>
            <a:r>
              <a:rPr lang="ru-RU" b="1" dirty="0"/>
              <a:t>Люди активные очень часто способны действовать, находясь в состоянии стресса, и при этом сохранять трезвую способность следить за развитием событий. В то же время люди, сильно подверженные стрессу, стараются отстраниться от </a:t>
            </a:r>
            <a:r>
              <a:rPr lang="ru-RU" b="1" dirty="0" err="1"/>
              <a:t>стрессогенной</a:t>
            </a:r>
            <a:r>
              <a:rPr lang="ru-RU" b="1" dirty="0"/>
              <a:t> ситуации, избегая или отрицая ее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04145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08230" y="153908"/>
            <a:ext cx="6599976" cy="6704091"/>
          </a:xfrm>
        </p:spPr>
        <p:txBody>
          <a:bodyPr>
            <a:normAutofit fontScale="70000" lnSpcReduction="20000"/>
          </a:bodyPr>
          <a:lstStyle/>
          <a:p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Синдром эмоционального выгорания </a:t>
            </a:r>
            <a:r>
              <a:rPr lang="ru-RU" b="1" dirty="0"/>
              <a:t>— понятие, </a:t>
            </a:r>
            <a:r>
              <a:rPr lang="ru-RU" b="1" dirty="0" smtClean="0"/>
              <a:t>американским </a:t>
            </a:r>
            <a:r>
              <a:rPr lang="ru-RU" b="1" dirty="0"/>
              <a:t>психиатром Гербертом </a:t>
            </a:r>
            <a:r>
              <a:rPr lang="ru-RU" b="1" dirty="0" err="1"/>
              <a:t>Фрейденбергером</a:t>
            </a:r>
            <a:r>
              <a:rPr lang="ru-RU" b="1" dirty="0"/>
              <a:t> в 1974 году, проявляющееся нарастающим эмоциональным истощением. Может влечь за собой личностные изменения в сфере общения с людьми</a:t>
            </a:r>
            <a:r>
              <a:rPr lang="ru-RU" b="1" dirty="0" smtClean="0"/>
              <a:t>.</a:t>
            </a:r>
          </a:p>
          <a:p>
            <a:r>
              <a:rPr lang="ru-RU" b="1" dirty="0"/>
              <a:t>Синдром эмоционального выгорания – это состояние, когда человек ощущает себя истощенным морально, умственно, и физически. </a:t>
            </a:r>
            <a:endParaRPr lang="ru-RU" b="1" dirty="0" smtClean="0"/>
          </a:p>
          <a:p>
            <a:r>
              <a:rPr lang="ru-RU" b="1" dirty="0" smtClean="0"/>
              <a:t>Все </a:t>
            </a:r>
            <a:r>
              <a:rPr lang="ru-RU" b="1" dirty="0"/>
              <a:t>труднее просыпаться по утрам и начинать трудовую деятельность. Все сложнее сосредоточиться на своих обязанностях и выполнять их своевременно. </a:t>
            </a:r>
            <a:endParaRPr lang="ru-RU" b="1" dirty="0" smtClean="0"/>
          </a:p>
          <a:p>
            <a:r>
              <a:rPr lang="ru-RU" b="1" dirty="0" smtClean="0"/>
              <a:t>Рабочий </a:t>
            </a:r>
            <a:r>
              <a:rPr lang="ru-RU" b="1" dirty="0"/>
              <a:t>день растягивается до поздней ночи, рушится привычный уклад жизни, портятся отношения с окружающими.</a:t>
            </a:r>
          </a:p>
          <a:p>
            <a:r>
              <a:rPr lang="ru-RU" b="1" dirty="0"/>
              <a:t>Те, кто столкнулся с таким явлением, не сразу понимают, что происходит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Эмоциональное выгорание, в его «инкубационном» периоде, похоже на хандру. </a:t>
            </a:r>
            <a:endParaRPr lang="ru-RU" b="1" dirty="0" smtClean="0"/>
          </a:p>
          <a:p>
            <a:r>
              <a:rPr lang="ru-RU" b="1" dirty="0" smtClean="0"/>
              <a:t>Люди </a:t>
            </a:r>
            <a:r>
              <a:rPr lang="ru-RU" b="1" dirty="0"/>
              <a:t>становятся раздражительными, обидчивыми. </a:t>
            </a:r>
            <a:endParaRPr lang="ru-RU" b="1" dirty="0" smtClean="0"/>
          </a:p>
          <a:p>
            <a:r>
              <a:rPr lang="ru-RU" b="1" dirty="0" smtClean="0"/>
              <a:t>Они </a:t>
            </a:r>
            <a:r>
              <a:rPr lang="ru-RU" b="1" dirty="0"/>
              <a:t>опускают руки при малейших неудачах и не знают, что со всем этим делать, какое лечение предпринять. </a:t>
            </a:r>
            <a:endParaRPr lang="ru-RU" b="1" dirty="0" smtClean="0"/>
          </a:p>
          <a:p>
            <a:r>
              <a:rPr lang="ru-RU" b="1" dirty="0" smtClean="0"/>
              <a:t>Потому </a:t>
            </a:r>
            <a:r>
              <a:rPr lang="ru-RU" b="1" dirty="0"/>
              <a:t>так важно разглядеть первые «звоночки» в эмоциональном фоне, принять профилактические меры и не довести себя до нервного срыв</a:t>
            </a:r>
          </a:p>
          <a:p>
            <a:endParaRPr lang="ru-RU" b="1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008" y="742384"/>
            <a:ext cx="4671587" cy="5305332"/>
          </a:xfrm>
        </p:spPr>
      </p:pic>
    </p:spTree>
    <p:extLst>
      <p:ext uri="{BB962C8B-B14F-4D97-AF65-F5344CB8AC3E}">
        <p14:creationId xmlns:p14="http://schemas.microsoft.com/office/powerpoint/2010/main" val="42288429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2139"/>
            <a:ext cx="10515600" cy="581482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Чаще всего синдром эмоционального выгорания связывают с проблемами на работе, хотя такое психическое расстройство может появиться и у обычных домохозяек или молодых мам, а также у творческих людей. </a:t>
            </a:r>
            <a:endParaRPr lang="ru-RU" b="1" dirty="0" smtClean="0"/>
          </a:p>
          <a:p>
            <a:r>
              <a:rPr lang="ru-RU" b="1" dirty="0" smtClean="0"/>
              <a:t>Все </a:t>
            </a:r>
            <a:r>
              <a:rPr lang="ru-RU" b="1" dirty="0"/>
              <a:t>эти случаи объединяют одни и те же признаки: быстрая утомляемость и потеря интереса к обязанностям.</a:t>
            </a:r>
          </a:p>
          <a:p>
            <a:r>
              <a:rPr lang="ru-RU" b="1" dirty="0"/>
              <a:t>Как показывают статистические данные, синдром чаще всего поражает тех, кто каждый день имеет дело с человеческим фактором:</a:t>
            </a:r>
          </a:p>
          <a:p>
            <a:r>
              <a:rPr lang="ru-RU" b="1" u="sng" dirty="0"/>
              <a:t>работая в службах спасения и больницах;</a:t>
            </a:r>
          </a:p>
          <a:p>
            <a:r>
              <a:rPr lang="ru-RU" b="1" u="sng" dirty="0"/>
              <a:t>преподавая в школах и вузах;</a:t>
            </a:r>
          </a:p>
          <a:p>
            <a:r>
              <a:rPr lang="ru-RU" b="1" u="sng" dirty="0"/>
              <a:t>обслуживая большие потоки клиентов в обслуживающих сервисах</a:t>
            </a:r>
            <a:r>
              <a:rPr lang="ru-RU" b="1" dirty="0"/>
              <a:t>.</a:t>
            </a:r>
          </a:p>
          <a:p>
            <a:r>
              <a:rPr lang="ru-RU" b="1" i="1" dirty="0"/>
              <a:t>Ежедневно сталкиваясь с негативом, чужим настроением или неадекватным поведением, человек постоянно испытывает эмоциональный стресс, который со временем только усиливается</a:t>
            </a:r>
            <a:r>
              <a:rPr lang="ru-RU" i="1" dirty="0" smtClean="0"/>
              <a:t>.</a:t>
            </a:r>
            <a:endParaRPr lang="en-US" i="1" dirty="0" smtClean="0"/>
          </a:p>
          <a:p>
            <a:r>
              <a:rPr lang="ru-RU" b="1" i="1" dirty="0"/>
              <a:t>Синдром эмоционального выгорания может случиться у домохозяйки. Причины расстройства похожи на те, что испытывают люди на однообразной работе. Особенно это остро проявляется, если женщине кажется, что ее труд никто не ценит.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42598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15636"/>
            <a:ext cx="10515600" cy="6242364"/>
          </a:xfrm>
        </p:spPr>
        <p:txBody>
          <a:bodyPr>
            <a:normAutofit fontScale="62500" lnSpcReduction="20000"/>
          </a:bodyPr>
          <a:lstStyle/>
          <a:p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Стадии эмоционального выгорания</a:t>
            </a:r>
          </a:p>
          <a:p>
            <a:r>
              <a:rPr lang="ru-RU" b="1" dirty="0" smtClean="0"/>
              <a:t>Дж</a:t>
            </a:r>
            <a:r>
              <a:rPr lang="ru-RU" b="1" dirty="0"/>
              <a:t>. Гринберг предлагает рассматривать эмоциональное выгорание как пятиступенчатый прогрессирующий процесс.</a:t>
            </a:r>
          </a:p>
          <a:p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Первая стадия эмоционального выгорания</a:t>
            </a:r>
            <a:r>
              <a:rPr lang="ru-RU" b="1" dirty="0"/>
              <a:t> («медовый месяц»). Работник обычно доволен работой и заданиями, относится к ним с энтузиазмом. Однако по мере продолжения рабочих стрессов профессиональная деятельность начинает приносить все меньше удовольствия и работник становится менее энергичным.</a:t>
            </a:r>
          </a:p>
          <a:p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Вторая стадия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(«недостаток топлива»). </a:t>
            </a:r>
            <a:r>
              <a:rPr lang="ru-RU" b="1" dirty="0"/>
              <a:t>Появляются усталость, апатия, могут возникнуть проблемы со сном. При отсутствии дополнительной мотивации и стимулирования у работника теряется интерес к своему труду или исчезают привлекательность работы в данной организации и продуктивность его деятельности. Возможны нарушения трудовой дисциплины и отстраненность (</a:t>
            </a:r>
            <a:r>
              <a:rPr lang="ru-RU" b="1" dirty="0" err="1"/>
              <a:t>дистанцирование</a:t>
            </a:r>
            <a:r>
              <a:rPr lang="ru-RU" b="1" dirty="0"/>
              <a:t>) от профессиональных обязанностей. В случае высокой мотивации работник может продолжать гореть, подпитываясь внутренними ресурсами, но в ущерб своему здоровью.</a:t>
            </a:r>
          </a:p>
          <a:p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Третья стадия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(хронические симптомы). </a:t>
            </a:r>
            <a:r>
              <a:rPr lang="ru-RU" b="1" dirty="0"/>
              <a:t>Чрезмерная работа без отдыха, особенно «</a:t>
            </a:r>
            <a:r>
              <a:rPr lang="ru-RU" b="1" dirty="0" err="1"/>
              <a:t>трудоголиков</a:t>
            </a:r>
            <a:r>
              <a:rPr lang="ru-RU" b="1" dirty="0"/>
              <a:t>», приводит к таким физическим явлениям, как измождение и подверженность заболеваниям, а также к психологическим переживаниям — хронической раздражительности, обостренной злобе или чувству подавленности, «загнанности в угол». Постоянное переживание нехватки времени (синдром менеджера).</a:t>
            </a:r>
          </a:p>
          <a:p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Четвертая стадия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(кризис). </a:t>
            </a:r>
            <a:r>
              <a:rPr lang="ru-RU" b="1" dirty="0"/>
              <a:t>Как правило, развиваются хронические заболевания, в результате чего человек частично или полностью теряет работоспособность. Усиливаются переживания неудовлетворенности собственной эффективностью и качеством жизни.</a:t>
            </a:r>
          </a:p>
          <a:p>
            <a:r>
              <a:rPr lang="ru-RU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Пятая стадия эмоционального выгорания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(«пробивание стены»). </a:t>
            </a:r>
            <a:r>
              <a:rPr lang="ru-RU" b="1" dirty="0"/>
              <a:t>Физические и психологические проблемы переходят в острую форму и могут спровоцировать развитие опасных заболеваний, угрожающих жизни человека. У работника появляется столько проблем, что его карьера находится под угрозой.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99710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70368"/>
            <a:ext cx="10515600" cy="5606595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C</a:t>
            </a:r>
            <a:r>
              <a:rPr lang="ru-RU" b="1" dirty="0" err="1" smtClean="0"/>
              <a:t>индром</a:t>
            </a:r>
            <a:r>
              <a:rPr lang="ru-RU" b="1" dirty="0" smtClean="0"/>
              <a:t> </a:t>
            </a:r>
            <a:r>
              <a:rPr lang="ru-RU" b="1" dirty="0"/>
              <a:t>эмоционального выгорания может случиться из-за постоянного стресса на работе. </a:t>
            </a:r>
            <a:endParaRPr lang="ru-RU" b="1" dirty="0" smtClean="0"/>
          </a:p>
          <a:p>
            <a:r>
              <a:rPr lang="ru-RU" b="1" dirty="0" smtClean="0"/>
              <a:t>причины </a:t>
            </a:r>
            <a:r>
              <a:rPr lang="ru-RU" b="1" dirty="0"/>
              <a:t>профессионального кризиса кроются не только в частых контактах со сложным контингентом людей. </a:t>
            </a:r>
            <a:endParaRPr lang="ru-RU" b="1" dirty="0" smtClean="0"/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Хроническая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усталость и накопившееся недовольство могут иметь и другие корни: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однообразие повторяющихся действий;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напряженный ритм;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недостаточное поощрение труда (материальное и психологическое);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частая незаслуженная критика;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неясная постановка задач;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чувство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недооцененности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или ненужности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52807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34154"/>
            <a:ext cx="10515600" cy="6002448"/>
          </a:xfrm>
        </p:spPr>
        <p:txBody>
          <a:bodyPr>
            <a:normAutofit/>
          </a:bodyPr>
          <a:lstStyle/>
          <a:p>
            <a:r>
              <a:rPr lang="ru-RU" b="1" dirty="0" smtClean="0"/>
              <a:t>Синдром </a:t>
            </a:r>
            <a:r>
              <a:rPr lang="ru-RU" b="1" dirty="0"/>
              <a:t>выгорания часто встречается у людей, имеющих определенные особенности характера:</a:t>
            </a:r>
          </a:p>
          <a:p>
            <a:r>
              <a:rPr lang="ru-RU" b="1" dirty="0"/>
              <a:t>максимализм, желание делать все идеально правильно;</a:t>
            </a:r>
          </a:p>
          <a:p>
            <a:r>
              <a:rPr lang="ru-RU" b="1" dirty="0"/>
              <a:t>повышенная ответственность и склонность приносить в жертву собственные интересы;</a:t>
            </a:r>
          </a:p>
          <a:p>
            <a:r>
              <a:rPr lang="ru-RU" b="1" dirty="0"/>
              <a:t>мечтательность, которая иногда ведет к неадекватной оценке своих возможностей и способностей;</a:t>
            </a:r>
          </a:p>
          <a:p>
            <a:r>
              <a:rPr lang="ru-RU" b="1" dirty="0"/>
              <a:t>склонность к идеализму</a:t>
            </a:r>
            <a:r>
              <a:rPr lang="ru-RU" b="1" dirty="0" smtClean="0"/>
              <a:t>.</a:t>
            </a:r>
            <a:endParaRPr lang="en-US" b="1" dirty="0" smtClean="0"/>
          </a:p>
          <a:p>
            <a:r>
              <a:rPr lang="ru-RU" b="1" dirty="0"/>
              <a:t>В зону риска легко попадают люди, злоупотребляющие алкоголем, сигаретами и энергетическими напитками</a:t>
            </a:r>
            <a:r>
              <a:rPr lang="ru-RU" b="1" dirty="0" smtClean="0"/>
              <a:t>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5133774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1604"/>
            <a:ext cx="10515600" cy="6274051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Симптомы эмоционального выгорания условно можно поделить на три группы:</a:t>
            </a:r>
          </a:p>
          <a:p>
            <a:pPr marL="0" indent="0">
              <a:buNone/>
            </a:pP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Физические проявления:</a:t>
            </a:r>
          </a:p>
          <a:p>
            <a:pPr marL="0" indent="0">
              <a:buNone/>
            </a:pPr>
            <a:r>
              <a:rPr lang="en-US" b="1" dirty="0" smtClean="0"/>
              <a:t> </a:t>
            </a:r>
            <a:r>
              <a:rPr lang="ru-RU" b="1" dirty="0" smtClean="0"/>
              <a:t>- </a:t>
            </a:r>
            <a:r>
              <a:rPr lang="ru-RU" b="1" dirty="0"/>
              <a:t>хроническая усталость;</a:t>
            </a:r>
            <a:br>
              <a:rPr lang="ru-RU" b="1" dirty="0"/>
            </a:br>
            <a:r>
              <a:rPr lang="ru-RU" b="1" dirty="0"/>
              <a:t>- слабость и вялость в мышцах;</a:t>
            </a:r>
            <a:br>
              <a:rPr lang="ru-RU" b="1" dirty="0"/>
            </a:br>
            <a:r>
              <a:rPr lang="ru-RU" b="1" dirty="0"/>
              <a:t>- частые мигрени;</a:t>
            </a:r>
            <a:br>
              <a:rPr lang="ru-RU" b="1" dirty="0"/>
            </a:br>
            <a:r>
              <a:rPr lang="ru-RU" b="1" dirty="0"/>
              <a:t>- снижение иммунитета;</a:t>
            </a:r>
            <a:br>
              <a:rPr lang="ru-RU" b="1" dirty="0"/>
            </a:br>
            <a:r>
              <a:rPr lang="ru-RU" b="1" dirty="0"/>
              <a:t>- повышенное потоотделение;</a:t>
            </a:r>
            <a:br>
              <a:rPr lang="ru-RU" b="1" dirty="0"/>
            </a:br>
            <a:r>
              <a:rPr lang="ru-RU" b="1" dirty="0"/>
              <a:t>- бессонница;</a:t>
            </a:r>
            <a:br>
              <a:rPr lang="ru-RU" b="1" dirty="0"/>
            </a:br>
            <a:r>
              <a:rPr lang="ru-RU" b="1" dirty="0"/>
              <a:t>- головокружения и потемнения в глазах;</a:t>
            </a:r>
            <a:br>
              <a:rPr lang="ru-RU" b="1" dirty="0"/>
            </a:br>
            <a:r>
              <a:rPr lang="ru-RU" b="1" dirty="0"/>
              <a:t>- «ноющие» суставы и поясница.</a:t>
            </a:r>
          </a:p>
          <a:p>
            <a:pPr marL="0" indent="0">
              <a:buNone/>
            </a:pPr>
            <a:r>
              <a:rPr lang="ru-RU" b="1" dirty="0"/>
              <a:t>Синдром часто сопровождается нарушением аппетита или чрезмерной прожорливостью, что, соответственно, приводит к заметному изменению веса.</a:t>
            </a:r>
          </a:p>
          <a:p>
            <a:pPr marL="0" indent="0">
              <a:buNone/>
            </a:pP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Социально-поведенческие признаки:</a:t>
            </a:r>
          </a:p>
          <a:p>
            <a:r>
              <a:rPr lang="ru-RU" b="1" dirty="0"/>
              <a:t>- стремление к изоляции, сведение общения с другими людьми к минимуму;</a:t>
            </a:r>
            <a:br>
              <a:rPr lang="ru-RU" b="1" dirty="0"/>
            </a:br>
            <a:r>
              <a:rPr lang="ru-RU" b="1" dirty="0"/>
              <a:t>- уклонение от обязанностей и ответственности;</a:t>
            </a:r>
            <a:br>
              <a:rPr lang="ru-RU" b="1" dirty="0"/>
            </a:br>
            <a:r>
              <a:rPr lang="ru-RU" b="1" dirty="0"/>
              <a:t>- желание обвинить окружающих в собственных бедах;</a:t>
            </a:r>
            <a:br>
              <a:rPr lang="ru-RU" b="1" dirty="0"/>
            </a:br>
            <a:r>
              <a:rPr lang="ru-RU" b="1" dirty="0"/>
              <a:t>- проявление злобы и зависти;</a:t>
            </a:r>
            <a:br>
              <a:rPr lang="ru-RU" b="1" dirty="0"/>
            </a:br>
            <a:r>
              <a:rPr lang="ru-RU" b="1" dirty="0"/>
              <a:t>- жалобы на жизнь и на то, что приходится работать «круглосуточно»;</a:t>
            </a:r>
            <a:br>
              <a:rPr lang="ru-RU" b="1" dirty="0"/>
            </a:br>
            <a:r>
              <a:rPr lang="ru-RU" b="1" dirty="0"/>
              <a:t>- привычка высказывать мрачные прогнозы: от плохой погоды на ближайший месяц до мирового коллапса.</a:t>
            </a:r>
          </a:p>
          <a:p>
            <a:r>
              <a:rPr lang="ru-RU" b="1" dirty="0"/>
              <a:t>В попытке убежать от «агрессивной» действительности или «взбодриться» человек может начать употреблять наркотические вещества и алкоголь. Или же есть высококалорийную пищу в немереных количествах.</a:t>
            </a:r>
          </a:p>
          <a:p>
            <a:pPr marL="0" indent="0">
              <a:buNone/>
            </a:pP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Психоэмоциональные признаки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ru-RU" b="1" dirty="0" smtClean="0"/>
              <a:t>- безразличие к происходящим вокруг событиям;</a:t>
            </a:r>
            <a:br>
              <a:rPr lang="ru-RU" b="1" dirty="0" smtClean="0"/>
            </a:br>
            <a:r>
              <a:rPr lang="ru-RU" b="1" dirty="0" smtClean="0"/>
              <a:t>- неверие в свои силы;</a:t>
            </a:r>
            <a:br>
              <a:rPr lang="ru-RU" b="1" dirty="0" smtClean="0"/>
            </a:br>
            <a:r>
              <a:rPr lang="ru-RU" b="1" dirty="0" smtClean="0"/>
              <a:t>- крушение личных идеалов;</a:t>
            </a:r>
            <a:br>
              <a:rPr lang="ru-RU" b="1" dirty="0" smtClean="0"/>
            </a:br>
            <a:r>
              <a:rPr lang="ru-RU" b="1" dirty="0" smtClean="0"/>
              <a:t>- потеря профессиональной мотивации;</a:t>
            </a:r>
            <a:br>
              <a:rPr lang="ru-RU" b="1" dirty="0" smtClean="0"/>
            </a:br>
            <a:r>
              <a:rPr lang="ru-RU" b="1" dirty="0" smtClean="0"/>
              <a:t>- вспыльчивость и недовольство близкими людьми;</a:t>
            </a:r>
            <a:br>
              <a:rPr lang="ru-RU" b="1" dirty="0" smtClean="0"/>
            </a:br>
            <a:r>
              <a:rPr lang="ru-RU" b="1" dirty="0" smtClean="0"/>
              <a:t>- постоянное плохое настроение.</a:t>
            </a:r>
          </a:p>
          <a:p>
            <a:r>
              <a:rPr lang="ru-RU" b="1" dirty="0" smtClean="0"/>
              <a:t>Синдром психического выгорания, своей клинической картиной, похож на депрессию. Человек переживает глубокие страдания от кажущегося ощущения одиночества и обреченности. В таком состоянии трудно что-то делать, на чем-то сосредоточится. Тем не менее, преодолеть эмоциональное выгорание значительно легче, чем депрессивный синдром.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20827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9298"/>
            <a:ext cx="10515600" cy="6331541"/>
          </a:xfrm>
        </p:spPr>
        <p:txBody>
          <a:bodyPr>
            <a:normAutofit/>
          </a:bodyPr>
          <a:lstStyle/>
          <a:p>
            <a:pPr hangingPunct="0"/>
            <a:r>
              <a:rPr lang="ru-RU" b="1" dirty="0" smtClean="0"/>
              <a:t>Стресс рассматривают </a:t>
            </a:r>
            <a:r>
              <a:rPr lang="ru-RU" b="1" u="sng" dirty="0" smtClean="0"/>
              <a:t>как </a:t>
            </a:r>
            <a:r>
              <a:rPr lang="ru-RU" b="1" u="sng" dirty="0"/>
              <a:t>защитную реакцию на внешние и внутренние раздражители (стрессоры). </a:t>
            </a:r>
            <a:endParaRPr lang="ru-RU" b="1" u="sng" dirty="0" smtClean="0"/>
          </a:p>
          <a:p>
            <a:pPr hangingPunct="0"/>
            <a:r>
              <a:rPr lang="ru-RU" b="1" dirty="0" smtClean="0"/>
              <a:t>В то же время </a:t>
            </a:r>
            <a:r>
              <a:rPr lang="ru-RU" b="1" dirty="0"/>
              <a:t>стресс —</a:t>
            </a:r>
            <a:r>
              <a:rPr lang="ru-RU" b="1" u="sng" dirty="0"/>
              <a:t> это комплекс эмоциональных состояний, возникающих в ответ на разнообразные экстремальные воздействия.</a:t>
            </a:r>
          </a:p>
          <a:p>
            <a:pPr hangingPunct="0"/>
            <a:r>
              <a:rPr lang="ru-RU" b="1" dirty="0"/>
              <a:t>Посредством стрессовой реакции организм пытается восстановить нарушенное под воздействием стрессоров равновесие. </a:t>
            </a:r>
            <a:endParaRPr lang="ru-RU" b="1" dirty="0" smtClean="0"/>
          </a:p>
          <a:p>
            <a:pPr hangingPunct="0"/>
            <a:r>
              <a:rPr lang="ru-RU" b="1" dirty="0" smtClean="0"/>
              <a:t>Г</a:t>
            </a:r>
            <a:r>
              <a:rPr lang="ru-RU" b="1" dirty="0"/>
              <a:t>. </a:t>
            </a:r>
            <a:r>
              <a:rPr lang="ru-RU" b="1" dirty="0" err="1"/>
              <a:t>Селье</a:t>
            </a:r>
            <a:r>
              <a:rPr lang="ru-RU" b="1" dirty="0"/>
              <a:t> показал, каким образом стресс связан с постепенным истощением резервов организма, который старается приспособиться к новым условиям. </a:t>
            </a:r>
            <a:endParaRPr lang="ru-RU" b="1" dirty="0" smtClean="0"/>
          </a:p>
          <a:p>
            <a:pPr hangingPunct="0"/>
            <a:r>
              <a:rPr lang="ru-RU" b="1" dirty="0" smtClean="0"/>
              <a:t>При </a:t>
            </a:r>
            <a:r>
              <a:rPr lang="ru-RU" b="1" dirty="0" smtClean="0"/>
              <a:t>этом происходит </a:t>
            </a:r>
            <a:r>
              <a:rPr lang="ru-RU" b="1" dirty="0"/>
              <a:t>активизация той части вегетативной нервной системы, которая ответственна за активность и работоспособность организма.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67095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70861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Синдром эмоционального выгорания наступает на фоне физического и психического истощения человека. Поэтому предотвратить такое заболевание помогут профилактические меры, направленные на укрепление здоровья.</a:t>
            </a:r>
          </a:p>
          <a:p>
            <a:pPr marL="0" indent="0">
              <a:buNone/>
            </a:pP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Физическая профилактика эмоционального выгорания:</a:t>
            </a:r>
          </a:p>
          <a:p>
            <a:r>
              <a:rPr lang="ru-RU" b="1" dirty="0"/>
              <a:t>- диетическое питание, с минимальным количеством жиров, но включающее витамины, растительную клетчатку и минералы;</a:t>
            </a:r>
            <a:br>
              <a:rPr lang="ru-RU" b="1" dirty="0"/>
            </a:br>
            <a:r>
              <a:rPr lang="ru-RU" b="1" dirty="0"/>
              <a:t>- занятия </a:t>
            </a:r>
            <a:r>
              <a:rPr lang="ru-RU" b="1" dirty="0" smtClean="0"/>
              <a:t>физкультурой, прогулки </a:t>
            </a:r>
            <a:r>
              <a:rPr lang="ru-RU" b="1" dirty="0"/>
              <a:t>на свежем воздухе;</a:t>
            </a:r>
            <a:br>
              <a:rPr lang="ru-RU" b="1" dirty="0"/>
            </a:br>
            <a:r>
              <a:rPr lang="ru-RU" b="1" dirty="0"/>
              <a:t>- полноценный сон не менее восьми часов;</a:t>
            </a:r>
            <a:br>
              <a:rPr lang="ru-RU" b="1" dirty="0"/>
            </a:br>
            <a:r>
              <a:rPr lang="ru-RU" b="1" dirty="0"/>
              <a:t>- соблюдение режима дня.</a:t>
            </a:r>
          </a:p>
          <a:p>
            <a:pPr marL="0" indent="0">
              <a:buNone/>
            </a:pP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Психологическая профилактика синдрома эмоционального выгорания:</a:t>
            </a:r>
          </a:p>
          <a:p>
            <a:r>
              <a:rPr lang="ru-RU" b="1" dirty="0"/>
              <a:t>- обязательный выходной раз в неделю, в течение которого делать только то, что хочется;</a:t>
            </a:r>
            <a:br>
              <a:rPr lang="ru-RU" b="1" dirty="0"/>
            </a:br>
            <a:r>
              <a:rPr lang="ru-RU" b="1" dirty="0"/>
              <a:t>- «очищение» головы от беспокоящих мыслей или проблем путем анализа (на бумаге или в беседе с внимательным слушателем);</a:t>
            </a:r>
            <a:br>
              <a:rPr lang="ru-RU" b="1" dirty="0"/>
            </a:br>
            <a:r>
              <a:rPr lang="ru-RU" b="1" dirty="0"/>
              <a:t>- расстановка приоритетов (в первую очередь выполнять действительно важные дела, а остальные – по мере успеваемости);</a:t>
            </a:r>
            <a:br>
              <a:rPr lang="ru-RU" b="1" dirty="0"/>
            </a:br>
            <a:r>
              <a:rPr lang="ru-RU" b="1" dirty="0"/>
              <a:t>- медитации и аутотренинги;</a:t>
            </a:r>
            <a:br>
              <a:rPr lang="ru-RU" b="1" dirty="0"/>
            </a:br>
            <a:r>
              <a:rPr lang="ru-RU" b="1" dirty="0"/>
              <a:t>- ароматерапия.</a:t>
            </a:r>
          </a:p>
          <a:p>
            <a:r>
              <a:rPr lang="ru-RU" b="1" dirty="0"/>
              <a:t>Чтобы не допустить появления синдрома или усиления уже существующего феномена эмоционального выгорания, психологи рекомендуют научиться мириться с потерями. Начать борьбу с синдромом легче, когда смотришь своим страхам «в глаза». Например, потерян смысл жизни или жизненная энергия. Нужно признать это и сказать себе, что вы начинаете все сначала: вы найдете новый стимул и новые источники силы.</a:t>
            </a:r>
          </a:p>
          <a:p>
            <a:r>
              <a:rPr lang="ru-RU" b="1" dirty="0"/>
              <a:t>Еще одно важное </a:t>
            </a:r>
            <a:r>
              <a:rPr lang="ru-RU" b="1" dirty="0" smtClean="0"/>
              <a:t>умение</a:t>
            </a:r>
            <a:r>
              <a:rPr lang="ru-RU" b="1" dirty="0"/>
              <a:t> </a:t>
            </a:r>
            <a:r>
              <a:rPr lang="ru-RU" b="1" dirty="0" smtClean="0"/>
              <a:t>– </a:t>
            </a:r>
            <a:r>
              <a:rPr lang="ru-RU" b="1" dirty="0"/>
              <a:t>это способность отказываться от ненужных вещей, погоня за которыми и приводит к синдрому эмоционального выгорания. </a:t>
            </a:r>
            <a:endParaRPr lang="ru-RU" b="1" dirty="0" smtClean="0"/>
          </a:p>
          <a:p>
            <a:r>
              <a:rPr lang="ru-RU" b="1" dirty="0" smtClean="0"/>
              <a:t>Когда </a:t>
            </a:r>
            <a:r>
              <a:rPr lang="ru-RU" b="1" dirty="0"/>
              <a:t>человек знает, что хочет он лично, а не общепринятое мнение, он становится неуязвим для эмоционального выгорания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588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07818"/>
            <a:ext cx="10515600" cy="5869145"/>
          </a:xfrm>
        </p:spPr>
        <p:txBody>
          <a:bodyPr>
            <a:normAutofit fontScale="92500"/>
          </a:bodyPr>
          <a:lstStyle/>
          <a:p>
            <a:pPr hangingPunct="0"/>
            <a:r>
              <a:rPr lang="ru-RU" b="1" dirty="0"/>
              <a:t>Г. </a:t>
            </a:r>
            <a:r>
              <a:rPr lang="ru-RU" b="1" dirty="0" err="1"/>
              <a:t>Селье</a:t>
            </a:r>
            <a:r>
              <a:rPr lang="ru-RU" b="1" dirty="0"/>
              <a:t> назвал комплекс этих реакций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всеобщим адаптационным синдромом </a:t>
            </a:r>
            <a:r>
              <a:rPr lang="ru-RU" b="1" dirty="0"/>
              <a:t>и описал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три стадии этого синдрома. </a:t>
            </a:r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hangingPunct="0"/>
            <a:r>
              <a:rPr lang="ru-RU" b="1" u="sng" dirty="0" smtClean="0"/>
              <a:t>Первая </a:t>
            </a:r>
            <a:r>
              <a:rPr lang="ru-RU" b="1" u="sng" dirty="0"/>
              <a:t>стадия </a:t>
            </a:r>
            <a:r>
              <a:rPr lang="ru-RU" b="1" dirty="0"/>
              <a:t>— реакция тревоги, выражающаяся в мобилизации всех ресурсов организма в ответ на воздействие извне, нарушающее равновесие процессов жизнедеятельности. </a:t>
            </a:r>
            <a:endParaRPr lang="ru-RU" b="1" dirty="0" smtClean="0"/>
          </a:p>
          <a:p>
            <a:pPr hangingPunct="0"/>
            <a:r>
              <a:rPr lang="ru-RU" b="1" u="sng" dirty="0" smtClean="0"/>
              <a:t>Вторая стадия </a:t>
            </a:r>
            <a:r>
              <a:rPr lang="ru-RU" b="1" dirty="0" smtClean="0"/>
              <a:t>- сопротивление, </a:t>
            </a:r>
            <a:r>
              <a:rPr lang="ru-RU" b="1" dirty="0"/>
              <a:t>когда организму удается справиться с вредными воздействиями. </a:t>
            </a:r>
            <a:endParaRPr lang="ru-RU" b="1" dirty="0" smtClean="0"/>
          </a:p>
          <a:p>
            <a:pPr hangingPunct="0"/>
            <a:r>
              <a:rPr lang="ru-RU" b="1" dirty="0" smtClean="0"/>
              <a:t>В </a:t>
            </a:r>
            <a:r>
              <a:rPr lang="ru-RU" b="1" dirty="0"/>
              <a:t>этот период может наблюдаться повышенная стрессоустойчивость.</a:t>
            </a:r>
          </a:p>
          <a:p>
            <a:pPr hangingPunct="0"/>
            <a:r>
              <a:rPr lang="ru-RU" b="1" dirty="0"/>
              <a:t>Если же действие вредоносных факторов долго не удается устранить и преодолеть, наступает </a:t>
            </a:r>
            <a:r>
              <a:rPr lang="ru-RU" b="1" u="sng" dirty="0"/>
              <a:t>третья стадия </a:t>
            </a:r>
            <a:r>
              <a:rPr lang="ru-RU" b="1" dirty="0"/>
              <a:t>— истощение</a:t>
            </a:r>
            <a:r>
              <a:rPr lang="ru-RU" b="1" dirty="0" smtClean="0"/>
              <a:t>.</a:t>
            </a:r>
          </a:p>
          <a:p>
            <a:pPr hangingPunct="0"/>
            <a:r>
              <a:rPr lang="ru-RU" b="1" dirty="0" smtClean="0"/>
              <a:t> </a:t>
            </a:r>
            <a:r>
              <a:rPr lang="ru-RU" b="1" dirty="0"/>
              <a:t>Приспособительные возможности организма </a:t>
            </a:r>
            <a:r>
              <a:rPr lang="ru-RU" b="1" dirty="0" smtClean="0"/>
              <a:t>снижаются, он </a:t>
            </a:r>
            <a:r>
              <a:rPr lang="ru-RU" b="1" dirty="0"/>
              <a:t>хуже сопротивляется новым вредным воздействиям, увеличивается опасность заболеваний. </a:t>
            </a:r>
            <a:endParaRPr lang="ru-RU" b="1" dirty="0" smtClean="0"/>
          </a:p>
          <a:p>
            <a:pPr hangingPunct="0"/>
            <a:r>
              <a:rPr lang="ru-RU" b="1" dirty="0" smtClean="0"/>
              <a:t>Однако </a:t>
            </a:r>
            <a:r>
              <a:rPr lang="ru-RU" b="1" dirty="0"/>
              <a:t>наступление третьей стадии не обязательно.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9741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44032"/>
            <a:ext cx="10515600" cy="6120142"/>
          </a:xfrm>
        </p:spPr>
        <p:txBody>
          <a:bodyPr>
            <a:normAutofit fontScale="85000" lnSpcReduction="20000"/>
          </a:bodyPr>
          <a:lstStyle/>
          <a:p>
            <a:pPr hangingPunct="0"/>
            <a:r>
              <a:rPr lang="ru-RU" b="1" i="1" u="sng" dirty="0"/>
              <a:t>Печаль, не выплаканная в слезах, заставляет плакать внутренние </a:t>
            </a:r>
            <a:r>
              <a:rPr lang="ru-RU" b="1" i="1" u="sng" dirty="0" smtClean="0"/>
              <a:t>органы</a:t>
            </a:r>
            <a:endParaRPr lang="ru-RU" dirty="0"/>
          </a:p>
          <a:p>
            <a:pPr marL="0" indent="0" algn="r" hangingPunct="0">
              <a:buNone/>
            </a:pPr>
            <a:r>
              <a:rPr lang="ru-RU" b="1" i="1" u="sng" dirty="0"/>
              <a:t>К. М. Быков, психиатр</a:t>
            </a:r>
            <a:endParaRPr lang="ru-RU" dirty="0"/>
          </a:p>
          <a:p>
            <a:pPr hangingPunct="0"/>
            <a:r>
              <a:rPr lang="ru-RU" b="1" dirty="0"/>
              <a:t>С доисторических времен, когда пещерные люди жили под постоянной угрозой нападения, человеческое тело приобрело свойство определенным образом реагировать на любое напряжение. </a:t>
            </a:r>
            <a:endParaRPr lang="ru-RU" b="1" dirty="0" smtClean="0"/>
          </a:p>
          <a:p>
            <a:pPr hangingPunct="0"/>
            <a:r>
              <a:rPr lang="ru-RU" b="1" dirty="0" smtClean="0"/>
              <a:t>Попадая </a:t>
            </a:r>
            <a:r>
              <a:rPr lang="ru-RU" b="1" dirty="0"/>
              <a:t>в угрожающую ситуацию, первобытный человек был вынужден быстро мобилизовать все свои силы, защищаясь или убегая от опасности. </a:t>
            </a:r>
            <a:endParaRPr lang="ru-RU" b="1" dirty="0" smtClean="0"/>
          </a:p>
          <a:p>
            <a:pPr hangingPunct="0"/>
            <a:r>
              <a:rPr lang="ru-RU" b="1" dirty="0" smtClean="0"/>
              <a:t>Когда </a:t>
            </a:r>
            <a:r>
              <a:rPr lang="ru-RU" b="1" dirty="0"/>
              <a:t>мы чувствуем опасность, в нашем организме происходит следующее:</a:t>
            </a:r>
          </a:p>
          <a:p>
            <a:pPr hangingPunct="0"/>
            <a:r>
              <a:rPr lang="ru-RU" b="1" dirty="0"/>
              <a:t>*  надпочечники начинают вырабатывать гормон адреналин, который «готовит» наше тело к выходу из критической ситуации;</a:t>
            </a:r>
          </a:p>
          <a:p>
            <a:pPr hangingPunct="0"/>
            <a:r>
              <a:rPr lang="ru-RU" b="1" dirty="0"/>
              <a:t>* сердце начинает биться быстрее, а дыхание становится чаще;</a:t>
            </a:r>
          </a:p>
          <a:p>
            <a:pPr hangingPunct="0"/>
            <a:r>
              <a:rPr lang="ru-RU" b="1" dirty="0"/>
              <a:t>*  увеличивается приток крови к мозгу, которому требуется больше кислорода для активной деятельности во время опасности;</a:t>
            </a:r>
          </a:p>
          <a:p>
            <a:pPr hangingPunct="0"/>
            <a:r>
              <a:rPr lang="ru-RU" b="1" dirty="0"/>
              <a:t>* мускулы напрягаются и готовы действовать;</a:t>
            </a:r>
          </a:p>
          <a:p>
            <a:pPr hangingPunct="0"/>
            <a:r>
              <a:rPr lang="ru-RU" b="1" dirty="0"/>
              <a:t>* прекращается процесс пищеварения, что позволяет организму сэкономить немало энергии.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571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6582"/>
            <a:ext cx="10515600" cy="6138250"/>
          </a:xfrm>
        </p:spPr>
        <p:txBody>
          <a:bodyPr>
            <a:normAutofit fontScale="92500" lnSpcReduction="10000"/>
          </a:bodyPr>
          <a:lstStyle/>
          <a:p>
            <a:pPr hangingPunct="0"/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Психофизиологические изменения:</a:t>
            </a:r>
          </a:p>
          <a:p>
            <a:pPr hangingPunct="0"/>
            <a:r>
              <a:rPr lang="ru-RU" b="1" dirty="0" smtClean="0"/>
              <a:t>вспотевшие </a:t>
            </a:r>
            <a:r>
              <a:rPr lang="ru-RU" b="1" dirty="0"/>
              <a:t>ладони; частое сердцебиение; обильное </a:t>
            </a:r>
            <a:r>
              <a:rPr lang="ru-RU" b="1" dirty="0" err="1"/>
              <a:t>потовыделение</a:t>
            </a:r>
            <a:r>
              <a:rPr lang="ru-RU" b="1" dirty="0"/>
              <a:t>; возникновение проблем с дыханием; лицо краснеет или бледнеет; зрачки расширяются; возрастает кровяное давление; мышцы напряжены; возникает ощущение подавленности. </a:t>
            </a:r>
            <a:endParaRPr lang="ru-RU" b="1" dirty="0" smtClean="0"/>
          </a:p>
          <a:p>
            <a:pPr hangingPunct="0"/>
            <a:r>
              <a:rPr lang="ru-RU" b="1" dirty="0" smtClean="0"/>
              <a:t>Человек</a:t>
            </a:r>
            <a:r>
              <a:rPr lang="ru-RU" b="1" dirty="0"/>
              <a:t>, только что избежавший несчастного случая, мог ощутить в своем теле в момент опасности все перечисленные физиологические изменения</a:t>
            </a:r>
            <a:r>
              <a:rPr lang="ru-RU" b="1" dirty="0" smtClean="0"/>
              <a:t>.</a:t>
            </a:r>
            <a:endParaRPr lang="ru-RU" b="1" dirty="0"/>
          </a:p>
          <a:p>
            <a:pPr hangingPunct="0"/>
            <a:r>
              <a:rPr lang="ru-RU" b="1" dirty="0" smtClean="0"/>
              <a:t>Если </a:t>
            </a:r>
            <a:r>
              <a:rPr lang="ru-RU" b="1" dirty="0"/>
              <a:t>человек не может управлять собой и не способен быстро выходить из стрессовых состояний, во всем организме происходят небольшие, но необратимые изменения. </a:t>
            </a:r>
            <a:endParaRPr lang="ru-RU" b="1" dirty="0" smtClean="0"/>
          </a:p>
          <a:p>
            <a:pPr hangingPunct="0"/>
            <a:r>
              <a:rPr lang="ru-RU" b="1" dirty="0" smtClean="0"/>
              <a:t>Как </a:t>
            </a:r>
            <a:r>
              <a:rPr lang="ru-RU" b="1" dirty="0"/>
              <a:t>это происходит, до сих пор не совсем понятно, однако многочисленные исследования подтверждают, что, превратившись в устойчивые, эти изменения порождают в человеке ощущение слабости, болезненности и способствуют возникновению нового стресса.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6443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98764"/>
            <a:ext cx="10515600" cy="6418907"/>
          </a:xfrm>
        </p:spPr>
        <p:txBody>
          <a:bodyPr>
            <a:normAutofit fontScale="92500" lnSpcReduction="10000"/>
          </a:bodyPr>
          <a:lstStyle/>
          <a:p>
            <a:pPr hangingPunct="0"/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Стресс — это естественная и неизбежная особенность жизни. </a:t>
            </a:r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hangingPunct="0"/>
            <a:r>
              <a:rPr lang="ru-RU" b="1" dirty="0" smtClean="0"/>
              <a:t>По </a:t>
            </a:r>
            <a:r>
              <a:rPr lang="ru-RU" b="1" dirty="0"/>
              <a:t>мысли Г. </a:t>
            </a:r>
            <a:r>
              <a:rPr lang="ru-RU" b="1" dirty="0" err="1"/>
              <a:t>Селье</a:t>
            </a:r>
            <a:r>
              <a:rPr lang="ru-RU" b="1" dirty="0"/>
              <a:t>, отсутствие стресса равносильно смерти и даже во сне человек испытывает легкий стресс. </a:t>
            </a:r>
            <a:endParaRPr lang="ru-RU" b="1" dirty="0" smtClean="0"/>
          </a:p>
          <a:p>
            <a:pPr hangingPunct="0"/>
            <a:r>
              <a:rPr lang="ru-RU" b="1" dirty="0" smtClean="0"/>
              <a:t>На </a:t>
            </a:r>
            <a:r>
              <a:rPr lang="ru-RU" b="1" dirty="0"/>
              <a:t>ранних этапах развития человеческого общества стресс возникал в условиях необходимости физического выживания (добыча пищи, убежища, огня, партнера для продолжения рода). </a:t>
            </a:r>
            <a:endParaRPr lang="ru-RU" b="1" dirty="0" smtClean="0"/>
          </a:p>
          <a:p>
            <a:pPr hangingPunct="0"/>
            <a:r>
              <a:rPr lang="ru-RU" b="1" dirty="0" smtClean="0"/>
              <a:t>В </a:t>
            </a:r>
            <a:r>
              <a:rPr lang="ru-RU" b="1" dirty="0"/>
              <a:t>современном </a:t>
            </a:r>
            <a:r>
              <a:rPr lang="ru-RU" b="1" dirty="0" smtClean="0"/>
              <a:t>обществе наши </a:t>
            </a:r>
            <a:r>
              <a:rPr lang="ru-RU" b="1" dirty="0"/>
              <a:t>стрессоры весьма мало связаны с основными механизмами выживания и значительно больше с социальным успехом, с порождением возрастающих требований жизненных стандартов, а также с необходимостью отвечать ожиданиям других и самих себя.</a:t>
            </a:r>
          </a:p>
          <a:p>
            <a:pPr hangingPunct="0"/>
            <a:r>
              <a:rPr lang="ru-RU" b="1" dirty="0"/>
              <a:t>Мы все нуждаемся в определенном уровне стресса, если не хотим скучать и чувствовать себя несчастными. </a:t>
            </a:r>
            <a:endParaRPr lang="ru-RU" b="1" dirty="0" smtClean="0"/>
          </a:p>
          <a:p>
            <a:pPr hangingPunct="0"/>
            <a:r>
              <a:rPr lang="ru-RU" b="1" dirty="0" smtClean="0"/>
              <a:t>Но </a:t>
            </a:r>
            <a:r>
              <a:rPr lang="ru-RU" b="1" dirty="0"/>
              <a:t>обязательный уровень стресса для каждого человека различен</a:t>
            </a:r>
            <a:r>
              <a:rPr lang="ru-RU" b="1" dirty="0" smtClean="0"/>
              <a:t>.</a:t>
            </a:r>
          </a:p>
          <a:p>
            <a:pPr hangingPunct="0"/>
            <a:r>
              <a:rPr lang="ru-RU" b="1" dirty="0" smtClean="0"/>
              <a:t> </a:t>
            </a:r>
            <a:r>
              <a:rPr lang="ru-RU" b="1" dirty="0"/>
              <a:t>От человека к человеку меняется не только уровень потребности в стрессе, но само содержание или вид необходимого стресса.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2311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8600"/>
            <a:ext cx="10515600" cy="6461760"/>
          </a:xfrm>
        </p:spPr>
        <p:txBody>
          <a:bodyPr>
            <a:normAutofit lnSpcReduction="10000"/>
          </a:bodyPr>
          <a:lstStyle/>
          <a:p>
            <a:pPr hangingPunct="0"/>
            <a:r>
              <a:rPr lang="ru-RU" b="1" dirty="0"/>
              <a:t>«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Хороший» и «плохой» стресс. </a:t>
            </a:r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hangingPunct="0"/>
            <a:r>
              <a:rPr lang="ru-RU" b="1" dirty="0" smtClean="0"/>
              <a:t>Позднее </a:t>
            </a:r>
            <a:r>
              <a:rPr lang="ru-RU" b="1" dirty="0"/>
              <a:t>Г. </a:t>
            </a:r>
            <a:r>
              <a:rPr lang="ru-RU" b="1" dirty="0" err="1"/>
              <a:t>Селье</a:t>
            </a:r>
            <a:r>
              <a:rPr lang="ru-RU" b="1" dirty="0"/>
              <a:t> дополнил свою теорию, высказав мысль, что не всякий стресс вреден: стресс — неотъемлемая часть жизни и его нельзя избежать. </a:t>
            </a:r>
            <a:endParaRPr lang="ru-RU" b="1" dirty="0" smtClean="0"/>
          </a:p>
          <a:p>
            <a:pPr hangingPunct="0"/>
            <a:r>
              <a:rPr lang="ru-RU" b="1" dirty="0" smtClean="0"/>
              <a:t>Важно</a:t>
            </a:r>
            <a:r>
              <a:rPr lang="ru-RU" b="1" dirty="0"/>
              <a:t>, по его мнению, поддерживать оптимальный для себя уровень стресса, позволяющий действовать наиболее эффективно. </a:t>
            </a:r>
            <a:endParaRPr lang="ru-RU" b="1" dirty="0" smtClean="0"/>
          </a:p>
          <a:p>
            <a:pPr hangingPunct="0"/>
            <a:r>
              <a:rPr lang="ru-RU" b="1" dirty="0" smtClean="0"/>
              <a:t>Стресс </a:t>
            </a:r>
            <a:r>
              <a:rPr lang="ru-RU" b="1" dirty="0"/>
              <a:t>как давление, нагрузка или напряжение нейтрален. </a:t>
            </a:r>
            <a:endParaRPr lang="ru-RU" b="1" dirty="0" smtClean="0"/>
          </a:p>
          <a:p>
            <a:pPr hangingPunct="0"/>
            <a:r>
              <a:rPr lang="ru-RU" b="1" dirty="0" smtClean="0"/>
              <a:t>Отрицательный стресс обозначают словом </a:t>
            </a:r>
            <a:r>
              <a:rPr lang="ru-RU" b="1" i="1" dirty="0" err="1" smtClean="0"/>
              <a:t>дистресс</a:t>
            </a:r>
            <a:r>
              <a:rPr lang="ru-RU" b="1" i="1" dirty="0" smtClean="0"/>
              <a:t> </a:t>
            </a:r>
            <a:r>
              <a:rPr lang="ru-RU" b="1" dirty="0" smtClean="0"/>
              <a:t>(греч «</a:t>
            </a:r>
            <a:r>
              <a:rPr lang="en-US" b="1" dirty="0" smtClean="0"/>
              <a:t>dis</a:t>
            </a:r>
            <a:r>
              <a:rPr lang="ru-RU" b="1" dirty="0" smtClean="0"/>
              <a:t>» — плохо). </a:t>
            </a:r>
          </a:p>
          <a:p>
            <a:pPr hangingPunct="0"/>
            <a:r>
              <a:rPr lang="ru-RU" b="1" dirty="0" smtClean="0"/>
              <a:t>Сюда включают все остро или хронически возникающие ситуации, которые вы ощущаете для себя неудовлетворительными, угрожающими или устрашающими. </a:t>
            </a:r>
          </a:p>
          <a:p>
            <a:pPr hangingPunct="0"/>
            <a:r>
              <a:rPr lang="ru-RU" b="1" dirty="0" smtClean="0"/>
              <a:t>Здесь речь может идти как о «повседневной нервотрепке», так и о чрезвычайных обстоятельствах.</a:t>
            </a:r>
          </a:p>
          <a:p>
            <a:pPr hangingPunct="0"/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34867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4944</Words>
  <Application>Microsoft Office PowerPoint</Application>
  <PresentationFormat>Широкоэкранный</PresentationFormat>
  <Paragraphs>263</Paragraphs>
  <Slides>40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5" baseType="lpstr">
      <vt:lpstr>Arial</vt:lpstr>
      <vt:lpstr>Calibri</vt:lpstr>
      <vt:lpstr>Calibri Light</vt:lpstr>
      <vt:lpstr>Times New Roman</vt:lpstr>
      <vt:lpstr>Тема Office</vt:lpstr>
      <vt:lpstr>Лекция 12. Стрессы и эмоциональное выгорание в организации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Хабижановна</dc:creator>
  <cp:lastModifiedBy>Ольга Хабижановна</cp:lastModifiedBy>
  <cp:revision>40</cp:revision>
  <dcterms:created xsi:type="dcterms:W3CDTF">2019-11-24T17:38:26Z</dcterms:created>
  <dcterms:modified xsi:type="dcterms:W3CDTF">2019-11-25T16:54:59Z</dcterms:modified>
</cp:coreProperties>
</file>